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26" r:id="rId1"/>
  </p:sldMasterIdLst>
  <p:notesMasterIdLst>
    <p:notesMasterId r:id="rId16"/>
  </p:notesMasterIdLst>
  <p:sldIdLst>
    <p:sldId id="256" r:id="rId2"/>
    <p:sldId id="274" r:id="rId3"/>
    <p:sldId id="275" r:id="rId4"/>
    <p:sldId id="263" r:id="rId5"/>
    <p:sldId id="280" r:id="rId6"/>
    <p:sldId id="277" r:id="rId7"/>
    <p:sldId id="279" r:id="rId8"/>
    <p:sldId id="281" r:id="rId9"/>
    <p:sldId id="282" r:id="rId10"/>
    <p:sldId id="283" r:id="rId11"/>
    <p:sldId id="284" r:id="rId12"/>
    <p:sldId id="278" r:id="rId13"/>
    <p:sldId id="285" r:id="rId14"/>
    <p:sldId id="27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12" userDrawn="1">
          <p15:clr>
            <a:srgbClr val="A4A3A4"/>
          </p15:clr>
        </p15:guide>
        <p15:guide id="2" pos="3840" userDrawn="1">
          <p15:clr>
            <a:srgbClr val="A4A3A4"/>
          </p15:clr>
        </p15:guide>
        <p15:guide id="3" orient="horz" pos="3984" userDrawn="1">
          <p15:clr>
            <a:srgbClr val="A4A3A4"/>
          </p15:clr>
        </p15:guide>
        <p15:guide id="4" orient="horz" pos="24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4" autoAdjust="0"/>
    <p:restoredTop sz="94652" autoAdjust="0"/>
  </p:normalViewPr>
  <p:slideViewPr>
    <p:cSldViewPr snapToGrid="0" showGuides="1">
      <p:cViewPr varScale="1">
        <p:scale>
          <a:sx n="86" d="100"/>
          <a:sy n="86" d="100"/>
        </p:scale>
        <p:origin x="514" y="67"/>
      </p:cViewPr>
      <p:guideLst>
        <p:guide orient="horz" pos="912"/>
        <p:guide pos="3840"/>
        <p:guide orient="horz" pos="3984"/>
        <p:guide orient="horz" pos="247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6B000E-1A2E-4D2B-BADE-37753AB93090}" type="datetimeFigureOut">
              <a:rPr lang="en-US" smtClean="0"/>
              <a:t>4/23/2021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226AB8-ACBE-42E6-92F5-667EDDCD9652}" type="slidenum">
              <a:rPr lang="en-US" smtClean="0"/>
              <a:t>‹#›</a:t>
            </a:fld>
            <a:endParaRPr lang="en-US" dirty="0"/>
          </a:p>
        </p:txBody>
      </p:sp>
    </p:spTree>
    <p:extLst>
      <p:ext uri="{BB962C8B-B14F-4D97-AF65-F5344CB8AC3E}">
        <p14:creationId xmlns:p14="http://schemas.microsoft.com/office/powerpoint/2010/main" val="1415577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050ACFF-56C3-4453-9BAD-A02FE717F83E}" type="datetimeFigureOut">
              <a:rPr lang="en-US" smtClean="0"/>
              <a:t>4/23/2021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049650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0ACFF-56C3-4453-9BAD-A02FE717F83E}" type="datetimeFigureOut">
              <a:rPr lang="en-US" smtClean="0"/>
              <a:t>4/23/2021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389023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0ACFF-56C3-4453-9BAD-A02FE717F83E}" type="datetimeFigureOut">
              <a:rPr lang="en-US" smtClean="0"/>
              <a:t>4/23/2021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A4A7955-6230-48B4-BD8B-A7C460F75945}"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5764473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0ACFF-56C3-4453-9BAD-A02FE717F83E}" type="datetimeFigureOut">
              <a:rPr lang="en-US" smtClean="0"/>
              <a:t>4/23/2021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380438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0ACFF-56C3-4453-9BAD-A02FE717F83E}" type="datetimeFigureOut">
              <a:rPr lang="en-US" smtClean="0"/>
              <a:t>4/23/2021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A4A7955-6230-48B4-BD8B-A7C460F75945}"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5152011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0ACFF-56C3-4453-9BAD-A02FE717F83E}" type="datetimeFigureOut">
              <a:rPr lang="en-US" smtClean="0"/>
              <a:t>4/23/2021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6693782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50ACFF-56C3-4453-9BAD-A02FE717F83E}" type="datetimeFigureOut">
              <a:rPr lang="en-US" smtClean="0"/>
              <a:t>4/23/2021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0419360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50ACFF-56C3-4453-9BAD-A02FE717F83E}" type="datetimeFigureOut">
              <a:rPr lang="en-US" smtClean="0"/>
              <a:t>4/23/2021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919439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50ACFF-56C3-4453-9BAD-A02FE717F83E}" type="datetimeFigureOut">
              <a:rPr lang="en-US" smtClean="0"/>
              <a:t>4/23/2021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3888188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0ACFF-56C3-4453-9BAD-A02FE717F83E}" type="datetimeFigureOut">
              <a:rPr lang="en-US" smtClean="0"/>
              <a:t>4/23/2021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332081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050ACFF-56C3-4453-9BAD-A02FE717F83E}" type="datetimeFigureOut">
              <a:rPr lang="en-US" smtClean="0"/>
              <a:t>4/23/2021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4151043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050ACFF-56C3-4453-9BAD-A02FE717F83E}" type="datetimeFigureOut">
              <a:rPr lang="en-US" smtClean="0"/>
              <a:t>4/23/2021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990379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050ACFF-56C3-4453-9BAD-A02FE717F83E}" type="datetimeFigureOut">
              <a:rPr lang="en-US" smtClean="0"/>
              <a:t>4/23/2021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30770755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50ACFF-56C3-4453-9BAD-A02FE717F83E}" type="datetimeFigureOut">
              <a:rPr lang="en-US" smtClean="0"/>
              <a:t>4/23/2021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301529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50ACFF-56C3-4453-9BAD-A02FE717F83E}" type="datetimeFigureOut">
              <a:rPr lang="en-US" smtClean="0"/>
              <a:t>4/23/2021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313438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050ACFF-56C3-4453-9BAD-A02FE717F83E}" type="datetimeFigureOut">
              <a:rPr lang="en-US" smtClean="0"/>
              <a:t>4/23/2021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968492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050ACFF-56C3-4453-9BAD-A02FE717F83E}" type="datetimeFigureOut">
              <a:rPr lang="en-US" smtClean="0"/>
              <a:t>4/23/2021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A4A7955-6230-48B4-BD8B-A7C460F75945}" type="slidenum">
              <a:rPr lang="en-US" smtClean="0"/>
              <a:t>‹#›</a:t>
            </a:fld>
            <a:endParaRPr lang="en-US" dirty="0"/>
          </a:p>
        </p:txBody>
      </p:sp>
    </p:spTree>
    <p:extLst>
      <p:ext uri="{BB962C8B-B14F-4D97-AF65-F5344CB8AC3E}">
        <p14:creationId xmlns:p14="http://schemas.microsoft.com/office/powerpoint/2010/main" val="1308877730"/>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1.jfif"/><Relationship Id="rId13" Type="http://schemas.openxmlformats.org/officeDocument/2006/relationships/image" Target="../media/image26.jpg"/><Relationship Id="rId3" Type="http://schemas.openxmlformats.org/officeDocument/2006/relationships/image" Target="../media/image16.png"/><Relationship Id="rId7" Type="http://schemas.openxmlformats.org/officeDocument/2006/relationships/image" Target="../media/image20.jfif"/><Relationship Id="rId12" Type="http://schemas.openxmlformats.org/officeDocument/2006/relationships/image" Target="../media/image25.jp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jpe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jpeg"/><Relationship Id="rId4" Type="http://schemas.openxmlformats.org/officeDocument/2006/relationships/image" Target="../media/image17.png"/><Relationship Id="rId9"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24slides.com/?utm_campaign=mp&amp;utm_medium=ppt&amp;utm_source=pptlink&amp;utm_content=&amp;utm_ter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AE457D-0397-41A5-A1CF-4C80622841D7}"/>
              </a:ext>
              <a:ext uri="{C183D7F6-B498-43B3-948B-1728B52AA6E4}">
                <adec:decorative xmlns:adec="http://schemas.microsoft.com/office/drawing/2017/decorative" val="1"/>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p:blipFill>
        <p:spPr>
          <a:xfrm>
            <a:off x="292100" y="362320"/>
            <a:ext cx="11607800" cy="6133360"/>
          </a:xfrm>
          <a:prstGeom prst="rect">
            <a:avLst/>
          </a:prstGeom>
        </p:spPr>
      </p:pic>
      <p:sp>
        <p:nvSpPr>
          <p:cNvPr id="6" name="Rectangle 5">
            <a:extLst>
              <a:ext uri="{FF2B5EF4-FFF2-40B4-BE49-F238E27FC236}">
                <a16:creationId xmlns:a16="http://schemas.microsoft.com/office/drawing/2014/main" id="{3016AF48-2AA8-4B78-82AB-CE8B9E71F21F}"/>
              </a:ext>
              <a:ext uri="{C183D7F6-B498-43B3-948B-1728B52AA6E4}">
                <adec:decorative xmlns:adec="http://schemas.microsoft.com/office/drawing/2017/decorative" val="1"/>
              </a:ext>
            </a:extLst>
          </p:cNvPr>
          <p:cNvSpPr/>
          <p:nvPr/>
        </p:nvSpPr>
        <p:spPr>
          <a:xfrm>
            <a:off x="0" y="1701800"/>
            <a:ext cx="7023100" cy="34544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DC4CCBA-12AD-4433-A381-A03661E3D927}"/>
              </a:ext>
            </a:extLst>
          </p:cNvPr>
          <p:cNvSpPr txBox="1"/>
          <p:nvPr/>
        </p:nvSpPr>
        <p:spPr>
          <a:xfrm>
            <a:off x="1734807" y="2490281"/>
            <a:ext cx="3663727" cy="923330"/>
          </a:xfrm>
          <a:prstGeom prst="rect">
            <a:avLst/>
          </a:prstGeom>
          <a:noFill/>
        </p:spPr>
        <p:txBody>
          <a:bodyPr wrap="square" lIns="0" tIns="0" rIns="0" bIns="0" rtlCol="0" anchor="ctr">
            <a:spAutoFit/>
          </a:bodyPr>
          <a:lstStyle/>
          <a:p>
            <a:r>
              <a:rPr lang="en-US" sz="6000" dirty="0">
                <a:solidFill>
                  <a:schemeClr val="bg1"/>
                </a:solidFill>
                <a:latin typeface="+mj-lt"/>
              </a:rPr>
              <a:t>GEO-EDGE </a:t>
            </a:r>
          </a:p>
        </p:txBody>
      </p:sp>
      <p:sp>
        <p:nvSpPr>
          <p:cNvPr id="9" name="TextBox 8">
            <a:extLst>
              <a:ext uri="{FF2B5EF4-FFF2-40B4-BE49-F238E27FC236}">
                <a16:creationId xmlns:a16="http://schemas.microsoft.com/office/drawing/2014/main" id="{7EAEBA89-B616-43ED-A91E-61105E1C9DD6}"/>
              </a:ext>
            </a:extLst>
          </p:cNvPr>
          <p:cNvSpPr txBox="1"/>
          <p:nvPr/>
        </p:nvSpPr>
        <p:spPr>
          <a:xfrm>
            <a:off x="781507" y="4161795"/>
            <a:ext cx="5786662" cy="246221"/>
          </a:xfrm>
          <a:prstGeom prst="rect">
            <a:avLst/>
          </a:prstGeom>
          <a:noFill/>
        </p:spPr>
        <p:txBody>
          <a:bodyPr wrap="square" lIns="0" tIns="0" rIns="0" bIns="0" rtlCol="0">
            <a:spAutoFit/>
          </a:bodyPr>
          <a:lstStyle/>
          <a:p>
            <a:r>
              <a:rPr lang="en-US" sz="1600" dirty="0">
                <a:solidFill>
                  <a:schemeClr val="bg1"/>
                </a:solidFill>
              </a:rPr>
              <a:t>Product Profile </a:t>
            </a:r>
          </a:p>
        </p:txBody>
      </p:sp>
      <p:sp>
        <p:nvSpPr>
          <p:cNvPr id="2" name="Title 1" hidden="1">
            <a:extLst>
              <a:ext uri="{FF2B5EF4-FFF2-40B4-BE49-F238E27FC236}">
                <a16:creationId xmlns:a16="http://schemas.microsoft.com/office/drawing/2014/main" id="{BAC4DC87-4412-47EA-869B-E290F40E52AD}"/>
              </a:ext>
            </a:extLst>
          </p:cNvPr>
          <p:cNvSpPr>
            <a:spLocks noGrp="1"/>
          </p:cNvSpPr>
          <p:nvPr>
            <p:ph type="title" idx="4294967295"/>
          </p:nvPr>
        </p:nvSpPr>
        <p:spPr>
          <a:xfrm>
            <a:off x="0" y="365125"/>
            <a:ext cx="10515600" cy="1325563"/>
          </a:xfrm>
        </p:spPr>
        <p:txBody>
          <a:bodyPr/>
          <a:lstStyle/>
          <a:p>
            <a:r>
              <a:rPr lang="en-US" dirty="0"/>
              <a:t>Balanced scorecard slide 1</a:t>
            </a:r>
          </a:p>
        </p:txBody>
      </p:sp>
      <p:sp>
        <p:nvSpPr>
          <p:cNvPr id="7" name="TextBox 6">
            <a:extLst>
              <a:ext uri="{FF2B5EF4-FFF2-40B4-BE49-F238E27FC236}">
                <a16:creationId xmlns:a16="http://schemas.microsoft.com/office/drawing/2014/main" id="{7EAEBA89-B616-43ED-A91E-61105E1C9DD6}"/>
              </a:ext>
            </a:extLst>
          </p:cNvPr>
          <p:cNvSpPr txBox="1"/>
          <p:nvPr/>
        </p:nvSpPr>
        <p:spPr>
          <a:xfrm>
            <a:off x="840161" y="3524292"/>
            <a:ext cx="5786662" cy="246221"/>
          </a:xfrm>
          <a:prstGeom prst="rect">
            <a:avLst/>
          </a:prstGeom>
          <a:noFill/>
        </p:spPr>
        <p:txBody>
          <a:bodyPr wrap="square" lIns="0" tIns="0" rIns="0" bIns="0" rtlCol="0">
            <a:spAutoFit/>
          </a:bodyPr>
          <a:lstStyle/>
          <a:p>
            <a:r>
              <a:rPr lang="en-US" sz="1600" dirty="0">
                <a:solidFill>
                  <a:schemeClr val="bg1"/>
                </a:solidFill>
              </a:rPr>
              <a:t>A GIS BASED ENTERPRISE APPLICATION FOR GEO-ANALYICS</a:t>
            </a:r>
          </a:p>
        </p:txBody>
      </p:sp>
    </p:spTree>
    <p:extLst>
      <p:ext uri="{BB962C8B-B14F-4D97-AF65-F5344CB8AC3E}">
        <p14:creationId xmlns:p14="http://schemas.microsoft.com/office/powerpoint/2010/main" val="3623649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2E46A-5A50-403E-B4F6-F95DB91FF8EC}"/>
              </a:ext>
            </a:extLst>
          </p:cNvPr>
          <p:cNvSpPr>
            <a:spLocks noGrp="1"/>
          </p:cNvSpPr>
          <p:nvPr>
            <p:ph type="title"/>
          </p:nvPr>
        </p:nvSpPr>
        <p:spPr/>
        <p:txBody>
          <a:bodyPr/>
          <a:lstStyle/>
          <a:p>
            <a:r>
              <a:rPr lang="en-US" dirty="0"/>
              <a:t>Screen Shots – Elevation Profile (step 2) </a:t>
            </a:r>
          </a:p>
        </p:txBody>
      </p:sp>
      <p:pic>
        <p:nvPicPr>
          <p:cNvPr id="6" name="Content Placeholder 5">
            <a:extLst>
              <a:ext uri="{FF2B5EF4-FFF2-40B4-BE49-F238E27FC236}">
                <a16:creationId xmlns:a16="http://schemas.microsoft.com/office/drawing/2014/main" id="{2F50F405-20BD-44AA-A1C8-00D3166635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8541" y="2160588"/>
            <a:ext cx="8414955" cy="3881437"/>
          </a:xfrm>
        </p:spPr>
      </p:pic>
    </p:spTree>
    <p:extLst>
      <p:ext uri="{BB962C8B-B14F-4D97-AF65-F5344CB8AC3E}">
        <p14:creationId xmlns:p14="http://schemas.microsoft.com/office/powerpoint/2010/main" val="3735683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2E46A-5A50-403E-B4F6-F95DB91FF8EC}"/>
              </a:ext>
            </a:extLst>
          </p:cNvPr>
          <p:cNvSpPr>
            <a:spLocks noGrp="1"/>
          </p:cNvSpPr>
          <p:nvPr>
            <p:ph type="title"/>
          </p:nvPr>
        </p:nvSpPr>
        <p:spPr>
          <a:xfrm>
            <a:off x="677334" y="609600"/>
            <a:ext cx="8596668" cy="730928"/>
          </a:xfrm>
        </p:spPr>
        <p:txBody>
          <a:bodyPr/>
          <a:lstStyle/>
          <a:p>
            <a:r>
              <a:rPr lang="en-US" dirty="0"/>
              <a:t>Screen Shots – Volumetric Calculation </a:t>
            </a:r>
          </a:p>
        </p:txBody>
      </p:sp>
      <p:pic>
        <p:nvPicPr>
          <p:cNvPr id="7" name="Content Placeholder 6">
            <a:extLst>
              <a:ext uri="{FF2B5EF4-FFF2-40B4-BE49-F238E27FC236}">
                <a16:creationId xmlns:a16="http://schemas.microsoft.com/office/drawing/2014/main" id="{CDE48199-FD2E-42A4-A373-56C8095A11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3080" y="1698950"/>
            <a:ext cx="9106644" cy="4162901"/>
          </a:xfrm>
        </p:spPr>
      </p:pic>
    </p:spTree>
    <p:extLst>
      <p:ext uri="{BB962C8B-B14F-4D97-AF65-F5344CB8AC3E}">
        <p14:creationId xmlns:p14="http://schemas.microsoft.com/office/powerpoint/2010/main" val="2249531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444536" y="327267"/>
            <a:ext cx="4449069"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OUR INVESTOR AND STRATEGIC PARTNER</a:t>
            </a:r>
            <a:endParaRPr lang="en-IN" dirty="0"/>
          </a:p>
        </p:txBody>
      </p:sp>
      <p:pic>
        <p:nvPicPr>
          <p:cNvPr id="10" name="Picture 9">
            <a:extLst>
              <a:ext uri="{FF2B5EF4-FFF2-40B4-BE49-F238E27FC236}">
                <a16:creationId xmlns:a16="http://schemas.microsoft.com/office/drawing/2014/main" id="{007702AC-B83A-46BC-BD21-11A5036BE1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540" y="1923631"/>
            <a:ext cx="9294920" cy="4038723"/>
          </a:xfrm>
          <a:prstGeom prst="rect">
            <a:avLst/>
          </a:prstGeom>
        </p:spPr>
      </p:pic>
    </p:spTree>
    <p:extLst>
      <p:ext uri="{BB962C8B-B14F-4D97-AF65-F5344CB8AC3E}">
        <p14:creationId xmlns:p14="http://schemas.microsoft.com/office/powerpoint/2010/main" val="41480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2" name="Picture 28" descr="Image result for tata telecommunication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67291" y="1806348"/>
            <a:ext cx="2614904" cy="119414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txBox="1">
            <a:spLocks/>
          </p:cNvSpPr>
          <p:nvPr/>
        </p:nvSpPr>
        <p:spPr>
          <a:xfrm>
            <a:off x="4071417" y="327267"/>
            <a:ext cx="3224192"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OUR CLIENTS</a:t>
            </a:r>
            <a:endParaRPr lang="en-IN" dirty="0"/>
          </a:p>
        </p:txBody>
      </p:sp>
      <p:pic>
        <p:nvPicPr>
          <p:cNvPr id="1034" name="Picture 10" descr="Pu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2127" y="4521068"/>
            <a:ext cx="3143128" cy="78578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3s In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480" y="1798683"/>
            <a:ext cx="1333682" cy="98194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une Municipal Corporation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56130" y="3118210"/>
            <a:ext cx="1251859" cy="1099847"/>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Image result for tata projects limite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656" y="3295320"/>
            <a:ext cx="1827908" cy="116270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52712" y="3163017"/>
            <a:ext cx="3204481" cy="1171531"/>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91908" y="1754575"/>
            <a:ext cx="1211657" cy="1211657"/>
          </a:xfrm>
          <a:prstGeom prst="rect">
            <a:avLst/>
          </a:prstGeom>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82195" y="5226564"/>
            <a:ext cx="2311410" cy="1600866"/>
          </a:xfrm>
          <a:prstGeom prst="rect">
            <a:avLst/>
          </a:prstGeom>
        </p:spPr>
      </p:pic>
      <p:pic>
        <p:nvPicPr>
          <p:cNvPr id="14" name="Picture 1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69656" y="5675309"/>
            <a:ext cx="2770632" cy="838200"/>
          </a:xfrm>
          <a:prstGeom prst="rect">
            <a:avLst/>
          </a:prstGeom>
        </p:spPr>
      </p:pic>
      <p:pic>
        <p:nvPicPr>
          <p:cNvPr id="39" name="Picture 4" descr="aus-logo-dark"/>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01039" y="4609869"/>
            <a:ext cx="2067807" cy="6081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98224" y="3000488"/>
            <a:ext cx="1457539" cy="1457539"/>
          </a:xfrm>
          <a:prstGeom prst="rect">
            <a:avLst/>
          </a:prstGeom>
        </p:spPr>
      </p:pic>
      <p:pic>
        <p:nvPicPr>
          <p:cNvPr id="3" name="Picture 2">
            <a:extLst>
              <a:ext uri="{FF2B5EF4-FFF2-40B4-BE49-F238E27FC236}">
                <a16:creationId xmlns:a16="http://schemas.microsoft.com/office/drawing/2014/main" id="{925142F5-4D01-4D2C-8255-3BD5DCA7B8F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97562" y="1728732"/>
            <a:ext cx="1499476" cy="1271756"/>
          </a:xfrm>
          <a:prstGeom prst="rect">
            <a:avLst/>
          </a:prstGeom>
        </p:spPr>
      </p:pic>
    </p:spTree>
    <p:extLst>
      <p:ext uri="{BB962C8B-B14F-4D97-AF65-F5344CB8AC3E}">
        <p14:creationId xmlns:p14="http://schemas.microsoft.com/office/powerpoint/2010/main" val="12127892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AE457D-0397-41A5-A1CF-4C80622841D7}"/>
              </a:ext>
              <a:ext uri="{C183D7F6-B498-43B3-948B-1728B52AA6E4}">
                <adec:decorative xmlns:adec="http://schemas.microsoft.com/office/drawing/2017/decorative" val="1"/>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p:blipFill>
        <p:spPr>
          <a:xfrm>
            <a:off x="292100" y="362320"/>
            <a:ext cx="11607800" cy="6133360"/>
          </a:xfrm>
          <a:prstGeom prst="rect">
            <a:avLst/>
          </a:prstGeom>
        </p:spPr>
      </p:pic>
      <p:sp>
        <p:nvSpPr>
          <p:cNvPr id="12" name="Rectangle 11">
            <a:extLst>
              <a:ext uri="{FF2B5EF4-FFF2-40B4-BE49-F238E27FC236}">
                <a16:creationId xmlns:a16="http://schemas.microsoft.com/office/drawing/2014/main" id="{3016AF48-2AA8-4B78-82AB-CE8B9E71F21F}"/>
              </a:ext>
              <a:ext uri="{C183D7F6-B498-43B3-948B-1728B52AA6E4}">
                <adec:decorative xmlns:adec="http://schemas.microsoft.com/office/drawing/2017/decorative" val="1"/>
              </a:ext>
            </a:extLst>
          </p:cNvPr>
          <p:cNvSpPr/>
          <p:nvPr/>
        </p:nvSpPr>
        <p:spPr>
          <a:xfrm>
            <a:off x="8330974" y="5027811"/>
            <a:ext cx="3714976" cy="1394009"/>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016AF48-2AA8-4B78-82AB-CE8B9E71F21F}"/>
              </a:ext>
              <a:ext uri="{C183D7F6-B498-43B3-948B-1728B52AA6E4}">
                <adec:decorative xmlns:adec="http://schemas.microsoft.com/office/drawing/2017/decorative" val="1"/>
              </a:ext>
            </a:extLst>
          </p:cNvPr>
          <p:cNvSpPr/>
          <p:nvPr/>
        </p:nvSpPr>
        <p:spPr>
          <a:xfrm>
            <a:off x="0" y="2571078"/>
            <a:ext cx="12192000" cy="206047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DC4CCBA-12AD-4433-A381-A03661E3D927}"/>
              </a:ext>
            </a:extLst>
          </p:cNvPr>
          <p:cNvSpPr txBox="1"/>
          <p:nvPr/>
        </p:nvSpPr>
        <p:spPr>
          <a:xfrm>
            <a:off x="3202669" y="2967335"/>
            <a:ext cx="5786662" cy="923330"/>
          </a:xfrm>
          <a:prstGeom prst="rect">
            <a:avLst/>
          </a:prstGeom>
          <a:noFill/>
        </p:spPr>
        <p:txBody>
          <a:bodyPr wrap="square" lIns="0" tIns="0" rIns="0" bIns="0" rtlCol="0" anchor="ctr">
            <a:spAutoFit/>
          </a:bodyPr>
          <a:lstStyle/>
          <a:p>
            <a:pPr algn="ctr"/>
            <a:r>
              <a:rPr lang="en-US" sz="6000" b="1" dirty="0">
                <a:solidFill>
                  <a:schemeClr val="bg1"/>
                </a:solidFill>
                <a:latin typeface="+mj-lt"/>
              </a:rPr>
              <a:t>THANK</a:t>
            </a:r>
            <a:r>
              <a:rPr lang="en-US" sz="6000" dirty="0">
                <a:solidFill>
                  <a:schemeClr val="bg1"/>
                </a:solidFill>
                <a:latin typeface="+mj-lt"/>
              </a:rPr>
              <a:t> YOU</a:t>
            </a:r>
            <a:endParaRPr lang="en-US" sz="6600" dirty="0">
              <a:solidFill>
                <a:schemeClr val="bg1"/>
              </a:solidFill>
              <a:latin typeface="+mj-lt"/>
            </a:endParaRPr>
          </a:p>
        </p:txBody>
      </p:sp>
      <p:sp>
        <p:nvSpPr>
          <p:cNvPr id="7" name="Rectangle 6">
            <a:hlinkClick r:id="rId4"/>
            <a:extLst>
              <a:ext uri="{FF2B5EF4-FFF2-40B4-BE49-F238E27FC236}">
                <a16:creationId xmlns:a16="http://schemas.microsoft.com/office/drawing/2014/main" id="{FD739A43-7308-4A45-800C-2B124CABFA5F}"/>
              </a:ext>
              <a:ext uri="{C183D7F6-B498-43B3-948B-1728B52AA6E4}">
                <adec:decorative xmlns:adec="http://schemas.microsoft.com/office/drawing/2017/decorative" val="1"/>
              </a:ext>
            </a:extLst>
          </p:cNvPr>
          <p:cNvSpPr/>
          <p:nvPr/>
        </p:nvSpPr>
        <p:spPr>
          <a:xfrm>
            <a:off x="5118100" y="0"/>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E1D692F-8C4B-47E6-B367-1CB302E31A6B}"/>
              </a:ext>
              <a:ext uri="{C183D7F6-B498-43B3-948B-1728B52AA6E4}">
                <adec:decorative xmlns:adec="http://schemas.microsoft.com/office/drawing/2017/decorative" val="1"/>
              </a:ext>
            </a:extLst>
          </p:cNvPr>
          <p:cNvSpPr/>
          <p:nvPr/>
        </p:nvSpPr>
        <p:spPr>
          <a:xfrm>
            <a:off x="5118100" y="5863595"/>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hidden="1">
            <a:extLst>
              <a:ext uri="{FF2B5EF4-FFF2-40B4-BE49-F238E27FC236}">
                <a16:creationId xmlns:a16="http://schemas.microsoft.com/office/drawing/2014/main" id="{7E347D20-83CF-4765-A959-68F510CE976E}"/>
              </a:ext>
            </a:extLst>
          </p:cNvPr>
          <p:cNvSpPr>
            <a:spLocks noGrp="1"/>
          </p:cNvSpPr>
          <p:nvPr>
            <p:ph type="title" idx="4294967295"/>
          </p:nvPr>
        </p:nvSpPr>
        <p:spPr>
          <a:xfrm>
            <a:off x="0" y="365125"/>
            <a:ext cx="10515600" cy="1325563"/>
          </a:xfrm>
        </p:spPr>
        <p:txBody>
          <a:bodyPr/>
          <a:lstStyle/>
          <a:p>
            <a:r>
              <a:rPr lang="en-US" dirty="0"/>
              <a:t>Balanced scorecard slide 10</a:t>
            </a:r>
          </a:p>
        </p:txBody>
      </p:sp>
      <p:sp>
        <p:nvSpPr>
          <p:cNvPr id="9" name="TextBox 8">
            <a:extLst>
              <a:ext uri="{FF2B5EF4-FFF2-40B4-BE49-F238E27FC236}">
                <a16:creationId xmlns:a16="http://schemas.microsoft.com/office/drawing/2014/main" id="{7EAEBA89-B616-43ED-A91E-61105E1C9DD6}"/>
              </a:ext>
            </a:extLst>
          </p:cNvPr>
          <p:cNvSpPr txBox="1"/>
          <p:nvPr/>
        </p:nvSpPr>
        <p:spPr>
          <a:xfrm>
            <a:off x="5118100" y="3890665"/>
            <a:ext cx="5786662" cy="246221"/>
          </a:xfrm>
          <a:prstGeom prst="rect">
            <a:avLst/>
          </a:prstGeom>
          <a:noFill/>
        </p:spPr>
        <p:txBody>
          <a:bodyPr wrap="square" lIns="0" tIns="0" rIns="0" bIns="0" rtlCol="0">
            <a:spAutoFit/>
          </a:bodyPr>
          <a:lstStyle/>
          <a:p>
            <a:r>
              <a:rPr lang="en-US" sz="1600" dirty="0">
                <a:solidFill>
                  <a:schemeClr val="bg1"/>
                </a:solidFill>
              </a:rPr>
              <a:t>www.regalartech.com</a:t>
            </a:r>
          </a:p>
        </p:txBody>
      </p:sp>
      <p:sp>
        <p:nvSpPr>
          <p:cNvPr id="11" name="TextBox 10">
            <a:extLst>
              <a:ext uri="{FF2B5EF4-FFF2-40B4-BE49-F238E27FC236}">
                <a16:creationId xmlns:a16="http://schemas.microsoft.com/office/drawing/2014/main" id="{7EAEBA89-B616-43ED-A91E-61105E1C9DD6}"/>
              </a:ext>
            </a:extLst>
          </p:cNvPr>
          <p:cNvSpPr txBox="1"/>
          <p:nvPr/>
        </p:nvSpPr>
        <p:spPr>
          <a:xfrm>
            <a:off x="8446157" y="5087141"/>
            <a:ext cx="3599793" cy="1231106"/>
          </a:xfrm>
          <a:prstGeom prst="rect">
            <a:avLst/>
          </a:prstGeom>
          <a:noFill/>
        </p:spPr>
        <p:txBody>
          <a:bodyPr wrap="square" lIns="0" tIns="0" rIns="0" bIns="0" rtlCol="0">
            <a:spAutoFit/>
          </a:bodyPr>
          <a:lstStyle/>
          <a:p>
            <a:r>
              <a:rPr lang="en-US" sz="1600" dirty="0">
                <a:solidFill>
                  <a:schemeClr val="bg1"/>
                </a:solidFill>
              </a:rPr>
              <a:t>Address: </a:t>
            </a:r>
          </a:p>
          <a:p>
            <a:r>
              <a:rPr lang="en-US" sz="1600" dirty="0">
                <a:solidFill>
                  <a:schemeClr val="bg1"/>
                </a:solidFill>
              </a:rPr>
              <a:t>2A </a:t>
            </a:r>
            <a:r>
              <a:rPr lang="en-US" sz="1600" dirty="0" err="1">
                <a:solidFill>
                  <a:schemeClr val="bg1"/>
                </a:solidFill>
              </a:rPr>
              <a:t>Pinnac</a:t>
            </a:r>
            <a:r>
              <a:rPr lang="en-US" sz="1600" dirty="0">
                <a:solidFill>
                  <a:schemeClr val="bg1"/>
                </a:solidFill>
              </a:rPr>
              <a:t> Satyam, </a:t>
            </a:r>
            <a:r>
              <a:rPr lang="en-US" sz="1600" dirty="0" err="1">
                <a:solidFill>
                  <a:schemeClr val="bg1"/>
                </a:solidFill>
              </a:rPr>
              <a:t>Baner</a:t>
            </a:r>
            <a:r>
              <a:rPr lang="en-US" sz="1600" dirty="0">
                <a:solidFill>
                  <a:schemeClr val="bg1"/>
                </a:solidFill>
              </a:rPr>
              <a:t> road, </a:t>
            </a:r>
            <a:r>
              <a:rPr lang="en-US" sz="1600" dirty="0" err="1">
                <a:solidFill>
                  <a:schemeClr val="bg1"/>
                </a:solidFill>
              </a:rPr>
              <a:t>Baner</a:t>
            </a:r>
            <a:r>
              <a:rPr lang="en-US" sz="1600" dirty="0">
                <a:solidFill>
                  <a:schemeClr val="bg1"/>
                </a:solidFill>
              </a:rPr>
              <a:t> </a:t>
            </a:r>
          </a:p>
          <a:p>
            <a:r>
              <a:rPr lang="en-US" sz="1600" dirty="0">
                <a:solidFill>
                  <a:schemeClr val="bg1"/>
                </a:solidFill>
              </a:rPr>
              <a:t>Pune 411045 IND</a:t>
            </a:r>
          </a:p>
          <a:p>
            <a:r>
              <a:rPr lang="en-US" sz="1600" dirty="0">
                <a:solidFill>
                  <a:schemeClr val="bg1"/>
                </a:solidFill>
              </a:rPr>
              <a:t>Contact: +91 9970740936</a:t>
            </a:r>
          </a:p>
          <a:p>
            <a:r>
              <a:rPr lang="en-US" sz="1600" dirty="0">
                <a:solidFill>
                  <a:schemeClr val="bg1"/>
                </a:solidFill>
              </a:rPr>
              <a:t>Email: regalartech@gmail.com</a:t>
            </a:r>
          </a:p>
        </p:txBody>
      </p:sp>
    </p:spTree>
    <p:extLst>
      <p:ext uri="{BB962C8B-B14F-4D97-AF65-F5344CB8AC3E}">
        <p14:creationId xmlns:p14="http://schemas.microsoft.com/office/powerpoint/2010/main" val="2609209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cs typeface="Calibri" panose="020F0502020204030204" pitchFamily="34" charset="0"/>
              </a:rPr>
              <a:t>PRODUCT INTRODUCTION</a:t>
            </a:r>
          </a:p>
        </p:txBody>
      </p:sp>
      <p:sp>
        <p:nvSpPr>
          <p:cNvPr id="4" name="TextBox 3">
            <a:extLst>
              <a:ext uri="{FF2B5EF4-FFF2-40B4-BE49-F238E27FC236}">
                <a16:creationId xmlns:a16="http://schemas.microsoft.com/office/drawing/2014/main" id="{2EA6C4A6-30B4-49F2-A2C0-DEDB9414785C}"/>
              </a:ext>
            </a:extLst>
          </p:cNvPr>
          <p:cNvSpPr txBox="1"/>
          <p:nvPr/>
        </p:nvSpPr>
        <p:spPr>
          <a:xfrm>
            <a:off x="449913" y="1705006"/>
            <a:ext cx="9051510" cy="3816429"/>
          </a:xfrm>
          <a:prstGeom prst="rect">
            <a:avLst/>
          </a:prstGeom>
          <a:noFill/>
        </p:spPr>
        <p:txBody>
          <a:bodyPr wrap="square" lIns="0" tIns="0" rIns="0" bIns="0" rtlCol="0">
            <a:spAutoFit/>
          </a:bodyPr>
          <a:lstStyle/>
          <a:p>
            <a:r>
              <a:rPr lang="en-US" sz="1200" b="1" dirty="0">
                <a:latin typeface="+mj-lt"/>
              </a:rPr>
              <a:t>When you are managing any construction site, you have to make sure that everything is implemented according to the plan. You have to make sure that you do it right the first time, or you’ll have to start over again. Every small error while construction or earthworks could lead to huge losses. Hence, it is a very crucial task for the site engineers and workers to monitor the progress every day, every minute, again and again.</a:t>
            </a:r>
          </a:p>
          <a:p>
            <a:endParaRPr lang="en-US" sz="1200" b="1" dirty="0">
              <a:latin typeface="+mj-lt"/>
            </a:endParaRPr>
          </a:p>
          <a:p>
            <a:r>
              <a:rPr lang="en-US" sz="1200" b="1" dirty="0">
                <a:latin typeface="+mj-lt"/>
              </a:rPr>
              <a:t>In today’s data driven generation, the Drone Surveying has made the site management and progress monitoring a whole lot easier. Mega Projects of earthworks and construction are being monitored using Drone and GIS data. </a:t>
            </a:r>
          </a:p>
          <a:p>
            <a:endParaRPr lang="en-US" sz="1200" b="1" dirty="0">
              <a:latin typeface="+mj-lt"/>
            </a:endParaRPr>
          </a:p>
          <a:p>
            <a:r>
              <a:rPr lang="en-US" sz="1200" b="1" dirty="0">
                <a:latin typeface="+mj-lt"/>
              </a:rPr>
              <a:t>Geo-Edge is an Enterprise Platform that will allow you to analyze your Drone data easily. With our powerful GIS and machine learning plugins, anybody can assess the drone data and address any errors or issues in the activities in no time.</a:t>
            </a:r>
          </a:p>
          <a:p>
            <a:endParaRPr lang="en-US" sz="1200" b="1" dirty="0">
              <a:latin typeface="+mj-lt"/>
            </a:endParaRPr>
          </a:p>
          <a:p>
            <a:r>
              <a:rPr lang="en-US" sz="1200" b="1" dirty="0">
                <a:latin typeface="+mj-lt"/>
              </a:rPr>
              <a:t>Generating Reports that takes days, can be done in minutes. Highlighting errors and correcting them can now be done at an early stage, hence, avoiding technical blunders in the projects.</a:t>
            </a:r>
          </a:p>
          <a:p>
            <a:endParaRPr lang="en-US" sz="1200" b="1" dirty="0">
              <a:latin typeface="+mj-lt"/>
            </a:endParaRPr>
          </a:p>
          <a:p>
            <a:r>
              <a:rPr lang="en-US" sz="1200" b="1" dirty="0">
                <a:latin typeface="+mj-lt"/>
              </a:rPr>
              <a:t>You get simple and attractive visualization tools on the web bowser, no need to rely on complicated software, making it accessible anywhere and easily.</a:t>
            </a:r>
          </a:p>
          <a:p>
            <a:endParaRPr lang="en-US" sz="1200" b="1" dirty="0">
              <a:latin typeface="+mj-lt"/>
            </a:endParaRPr>
          </a:p>
          <a:p>
            <a:r>
              <a:rPr lang="en-US" sz="1200" b="1" dirty="0">
                <a:latin typeface="+mj-lt"/>
              </a:rPr>
              <a:t>The platform is also compatible with Android and iOS mobile phones and Tabs, hence accessible on sites too.</a:t>
            </a:r>
          </a:p>
          <a:p>
            <a:endParaRPr lang="en-US" sz="1600" dirty="0"/>
          </a:p>
          <a:p>
            <a:endParaRPr lang="en-US" sz="1600" dirty="0"/>
          </a:p>
        </p:txBody>
      </p:sp>
    </p:spTree>
    <p:extLst>
      <p:ext uri="{BB962C8B-B14F-4D97-AF65-F5344CB8AC3E}">
        <p14:creationId xmlns:p14="http://schemas.microsoft.com/office/powerpoint/2010/main" val="4184696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cs typeface="Calibri" panose="020F0502020204030204" pitchFamily="34" charset="0"/>
              </a:rPr>
              <a:t>KEY FEATURES</a:t>
            </a:r>
          </a:p>
        </p:txBody>
      </p:sp>
      <p:sp>
        <p:nvSpPr>
          <p:cNvPr id="3" name="Content Placeholder 2"/>
          <p:cNvSpPr>
            <a:spLocks noGrp="1"/>
          </p:cNvSpPr>
          <p:nvPr>
            <p:ph idx="1"/>
          </p:nvPr>
        </p:nvSpPr>
        <p:spPr>
          <a:xfrm>
            <a:off x="510920" y="1481756"/>
            <a:ext cx="11392677" cy="3629608"/>
          </a:xfrm>
        </p:spPr>
        <p:txBody>
          <a:bodyPr>
            <a:normAutofit/>
          </a:bodyPr>
          <a:lstStyle/>
          <a:p>
            <a:pPr>
              <a:buFont typeface="Wingdings" panose="05000000000000000000" pitchFamily="2" charset="2"/>
              <a:buChar char="Ø"/>
            </a:pPr>
            <a:r>
              <a:rPr lang="en-US" sz="1800" dirty="0">
                <a:latin typeface="Calibri" panose="020F0502020204030204" pitchFamily="34" charset="0"/>
                <a:cs typeface="Calibri" panose="020F0502020204030204" pitchFamily="34" charset="0"/>
              </a:rPr>
              <a:t>2D and 3D GIS data visualization (supports .</a:t>
            </a:r>
            <a:r>
              <a:rPr lang="en-US" sz="1800" dirty="0" err="1">
                <a:latin typeface="Calibri" panose="020F0502020204030204" pitchFamily="34" charset="0"/>
                <a:cs typeface="Calibri" panose="020F0502020204030204" pitchFamily="34" charset="0"/>
              </a:rPr>
              <a:t>shp</a:t>
            </a:r>
            <a:r>
              <a:rPr lang="en-US" sz="1800" dirty="0">
                <a:latin typeface="Calibri" panose="020F0502020204030204" pitchFamily="34" charset="0"/>
                <a:cs typeface="Calibri" panose="020F0502020204030204" pitchFamily="34" charset="0"/>
              </a:rPr>
              <a:t>, .obj, point cloud, </a:t>
            </a:r>
            <a:r>
              <a:rPr lang="en-US" sz="1800" dirty="0" err="1">
                <a:latin typeface="Calibri" panose="020F0502020204030204" pitchFamily="34" charset="0"/>
                <a:cs typeface="Calibri" panose="020F0502020204030204" pitchFamily="34" charset="0"/>
              </a:rPr>
              <a:t>GeoTIFF</a:t>
            </a:r>
            <a:r>
              <a:rPr lang="en-US" dirty="0">
                <a:latin typeface="Calibri" panose="020F0502020204030204" pitchFamily="34" charset="0"/>
                <a:cs typeface="Calibri" panose="020F0502020204030204" pitchFamily="34" charset="0"/>
              </a:rPr>
              <a:t>)</a:t>
            </a:r>
            <a:endParaRPr lang="en-US" sz="1800" dirty="0">
              <a:latin typeface="Calibri" panose="020F0502020204030204" pitchFamily="34" charset="0"/>
              <a:cs typeface="Calibri" panose="020F0502020204030204" pitchFamily="34" charset="0"/>
            </a:endParaRPr>
          </a:p>
          <a:p>
            <a:pPr>
              <a:buFont typeface="Wingdings" panose="05000000000000000000" pitchFamily="2" charset="2"/>
              <a:buChar char="Ø"/>
            </a:pPr>
            <a:r>
              <a:rPr lang="en-IN" sz="1800" dirty="0">
                <a:latin typeface="Calibri" panose="020F0502020204030204" pitchFamily="34" charset="0"/>
                <a:cs typeface="Calibri" panose="020F0502020204030204" pitchFamily="34" charset="0"/>
              </a:rPr>
              <a:t>Multi-Layer overlay</a:t>
            </a:r>
          </a:p>
          <a:p>
            <a:pPr>
              <a:buFont typeface="Wingdings" panose="05000000000000000000" pitchFamily="2" charset="2"/>
              <a:buChar char="Ø"/>
            </a:pPr>
            <a:r>
              <a:rPr lang="en-IN" dirty="0">
                <a:latin typeface="Calibri" panose="020F0502020204030204" pitchFamily="34" charset="0"/>
                <a:cs typeface="Calibri" panose="020F0502020204030204" pitchFamily="34" charset="0"/>
              </a:rPr>
              <a:t>Create beautiful Thematic Maps</a:t>
            </a:r>
          </a:p>
          <a:p>
            <a:pPr>
              <a:buFont typeface="Wingdings" panose="05000000000000000000" pitchFamily="2" charset="2"/>
              <a:buChar char="Ø"/>
            </a:pPr>
            <a:r>
              <a:rPr lang="en-IN" sz="1800" dirty="0">
                <a:latin typeface="Calibri" panose="020F0502020204030204" pitchFamily="34" charset="0"/>
                <a:cs typeface="Calibri" panose="020F0502020204030204" pitchFamily="34" charset="0"/>
              </a:rPr>
              <a:t> Measurement tools- Distance, Area, Volume, Slopes, heights</a:t>
            </a:r>
          </a:p>
          <a:p>
            <a:pPr>
              <a:buFont typeface="Wingdings" panose="05000000000000000000" pitchFamily="2" charset="2"/>
              <a:buChar char="Ø"/>
            </a:pPr>
            <a:r>
              <a:rPr lang="en-IN" dirty="0">
                <a:latin typeface="Calibri" panose="020F0502020204030204" pitchFamily="34" charset="0"/>
                <a:cs typeface="Calibri" panose="020F0502020204030204" pitchFamily="34" charset="0"/>
              </a:rPr>
              <a:t>Elevation Profile</a:t>
            </a:r>
          </a:p>
          <a:p>
            <a:pPr>
              <a:buFont typeface="Wingdings" panose="05000000000000000000" pitchFamily="2" charset="2"/>
              <a:buChar char="Ø"/>
            </a:pPr>
            <a:r>
              <a:rPr lang="en-IN" dirty="0">
                <a:latin typeface="Calibri" panose="020F0502020204030204" pitchFamily="34" charset="0"/>
                <a:cs typeface="Calibri" panose="020F0502020204030204" pitchFamily="34" charset="0"/>
              </a:rPr>
              <a:t>Temporal Change detection tool</a:t>
            </a:r>
          </a:p>
          <a:p>
            <a:pPr>
              <a:buFont typeface="Wingdings" panose="05000000000000000000" pitchFamily="2" charset="2"/>
              <a:buChar char="Ø"/>
            </a:pPr>
            <a:r>
              <a:rPr lang="en-IN" sz="1800" dirty="0">
                <a:latin typeface="Calibri" panose="020F0502020204030204" pitchFamily="34" charset="0"/>
                <a:cs typeface="Calibri" panose="020F0502020204030204" pitchFamily="34" charset="0"/>
              </a:rPr>
              <a:t>Dynamic Dashboard</a:t>
            </a:r>
          </a:p>
          <a:p>
            <a:pPr>
              <a:buFont typeface="Wingdings" panose="05000000000000000000" pitchFamily="2" charset="2"/>
              <a:buChar char="Ø"/>
            </a:pPr>
            <a:r>
              <a:rPr lang="en-IN" dirty="0">
                <a:latin typeface="Calibri" panose="020F0502020204030204" pitchFamily="34" charset="0"/>
                <a:cs typeface="Calibri" panose="020F0502020204030204" pitchFamily="34" charset="0"/>
              </a:rPr>
              <a:t>Reporting tools</a:t>
            </a:r>
            <a:endParaRPr lang="en-IN" sz="1800" dirty="0">
              <a:latin typeface="Calibri" panose="020F0502020204030204" pitchFamily="34" charset="0"/>
              <a:cs typeface="Calibri" panose="020F0502020204030204" pitchFamily="34" charset="0"/>
            </a:endParaRPr>
          </a:p>
          <a:p>
            <a:pPr>
              <a:buFont typeface="Wingdings" panose="05000000000000000000" pitchFamily="2" charset="2"/>
              <a:buChar char="Ø"/>
            </a:pPr>
            <a:endParaRPr lang="en-IN" sz="1800" dirty="0">
              <a:latin typeface="Calibri" panose="020F0502020204030204" pitchFamily="34" charset="0"/>
              <a:cs typeface="Calibri" panose="020F0502020204030204" pitchFamily="34" charset="0"/>
            </a:endParaRPr>
          </a:p>
          <a:p>
            <a:pPr>
              <a:buFont typeface="Wingdings" panose="05000000000000000000" pitchFamily="2" charset="2"/>
              <a:buChar char="Ø"/>
            </a:pPr>
            <a:endParaRPr lang="en-US"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381107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7C25CC7E-9659-4033-AF7E-F4036E3423C9}"/>
              </a:ext>
              <a:ext uri="{C183D7F6-B498-43B3-948B-1728B52AA6E4}">
                <adec:decorative xmlns:adec="http://schemas.microsoft.com/office/drawing/2017/decorative" val="1"/>
              </a:ext>
            </a:extLst>
          </p:cNvPr>
          <p:cNvGrpSpPr/>
          <p:nvPr/>
        </p:nvGrpSpPr>
        <p:grpSpPr>
          <a:xfrm>
            <a:off x="4216400" y="2008772"/>
            <a:ext cx="3759200" cy="3758138"/>
            <a:chOff x="5540375" y="2870200"/>
            <a:chExt cx="1078219" cy="1077914"/>
          </a:xfrm>
          <a:solidFill>
            <a:schemeClr val="bg2"/>
          </a:solidFill>
        </p:grpSpPr>
        <p:sp>
          <p:nvSpPr>
            <p:cNvPr id="19" name="Freeform 5">
              <a:extLst>
                <a:ext uri="{FF2B5EF4-FFF2-40B4-BE49-F238E27FC236}">
                  <a16:creationId xmlns:a16="http://schemas.microsoft.com/office/drawing/2014/main" id="{91B12C34-F8FA-4B08-9D46-F5EA12FABE86}"/>
                </a:ext>
              </a:extLst>
            </p:cNvPr>
            <p:cNvSpPr>
              <a:spLocks/>
            </p:cNvSpPr>
            <p:nvPr/>
          </p:nvSpPr>
          <p:spPr bwMode="auto">
            <a:xfrm>
              <a:off x="5540376" y="3429001"/>
              <a:ext cx="515938" cy="519113"/>
            </a:xfrm>
            <a:custGeom>
              <a:avLst/>
              <a:gdLst>
                <a:gd name="T0" fmla="*/ 172 w 172"/>
                <a:gd name="T1" fmla="*/ 90 h 173"/>
                <a:gd name="T2" fmla="*/ 172 w 172"/>
                <a:gd name="T3" fmla="*/ 173 h 173"/>
                <a:gd name="T4" fmla="*/ 0 w 172"/>
                <a:gd name="T5" fmla="*/ 0 h 173"/>
                <a:gd name="T6" fmla="*/ 82 w 172"/>
                <a:gd name="T7" fmla="*/ 0 h 173"/>
                <a:gd name="T8" fmla="*/ 172 w 172"/>
                <a:gd name="T9" fmla="*/ 90 h 173"/>
              </a:gdLst>
              <a:ahLst/>
              <a:cxnLst>
                <a:cxn ang="0">
                  <a:pos x="T0" y="T1"/>
                </a:cxn>
                <a:cxn ang="0">
                  <a:pos x="T2" y="T3"/>
                </a:cxn>
                <a:cxn ang="0">
                  <a:pos x="T4" y="T5"/>
                </a:cxn>
                <a:cxn ang="0">
                  <a:pos x="T6" y="T7"/>
                </a:cxn>
                <a:cxn ang="0">
                  <a:pos x="T8" y="T9"/>
                </a:cxn>
              </a:cxnLst>
              <a:rect l="0" t="0" r="r" b="b"/>
              <a:pathLst>
                <a:path w="172" h="173">
                  <a:moveTo>
                    <a:pt x="172" y="90"/>
                  </a:moveTo>
                  <a:cubicBezTo>
                    <a:pt x="172" y="173"/>
                    <a:pt x="172" y="173"/>
                    <a:pt x="172" y="173"/>
                  </a:cubicBezTo>
                  <a:cubicBezTo>
                    <a:pt x="80" y="166"/>
                    <a:pt x="6" y="93"/>
                    <a:pt x="0" y="0"/>
                  </a:cubicBezTo>
                  <a:cubicBezTo>
                    <a:pt x="82" y="0"/>
                    <a:pt x="82" y="0"/>
                    <a:pt x="82" y="0"/>
                  </a:cubicBezTo>
                  <a:cubicBezTo>
                    <a:pt x="88" y="47"/>
                    <a:pt x="125" y="84"/>
                    <a:pt x="172"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6">
              <a:extLst>
                <a:ext uri="{FF2B5EF4-FFF2-40B4-BE49-F238E27FC236}">
                  <a16:creationId xmlns:a16="http://schemas.microsoft.com/office/drawing/2014/main" id="{C6E57602-3060-43F3-8678-84886548F349}"/>
                </a:ext>
              </a:extLst>
            </p:cNvPr>
            <p:cNvSpPr>
              <a:spLocks/>
            </p:cNvSpPr>
            <p:nvPr/>
          </p:nvSpPr>
          <p:spPr bwMode="auto">
            <a:xfrm>
              <a:off x="6097894" y="3429001"/>
              <a:ext cx="520700" cy="519113"/>
            </a:xfrm>
            <a:custGeom>
              <a:avLst/>
              <a:gdLst>
                <a:gd name="T0" fmla="*/ 90 w 173"/>
                <a:gd name="T1" fmla="*/ 0 h 173"/>
                <a:gd name="T2" fmla="*/ 173 w 173"/>
                <a:gd name="T3" fmla="*/ 0 h 173"/>
                <a:gd name="T4" fmla="*/ 0 w 173"/>
                <a:gd name="T5" fmla="*/ 173 h 173"/>
                <a:gd name="T6" fmla="*/ 0 w 173"/>
                <a:gd name="T7" fmla="*/ 90 h 173"/>
                <a:gd name="T8" fmla="*/ 90 w 173"/>
                <a:gd name="T9" fmla="*/ 0 h 173"/>
              </a:gdLst>
              <a:ahLst/>
              <a:cxnLst>
                <a:cxn ang="0">
                  <a:pos x="T0" y="T1"/>
                </a:cxn>
                <a:cxn ang="0">
                  <a:pos x="T2" y="T3"/>
                </a:cxn>
                <a:cxn ang="0">
                  <a:pos x="T4" y="T5"/>
                </a:cxn>
                <a:cxn ang="0">
                  <a:pos x="T6" y="T7"/>
                </a:cxn>
                <a:cxn ang="0">
                  <a:pos x="T8" y="T9"/>
                </a:cxn>
              </a:cxnLst>
              <a:rect l="0" t="0" r="r" b="b"/>
              <a:pathLst>
                <a:path w="173" h="173">
                  <a:moveTo>
                    <a:pt x="90" y="0"/>
                  </a:moveTo>
                  <a:cubicBezTo>
                    <a:pt x="173" y="0"/>
                    <a:pt x="173" y="0"/>
                    <a:pt x="173" y="0"/>
                  </a:cubicBezTo>
                  <a:cubicBezTo>
                    <a:pt x="166" y="93"/>
                    <a:pt x="92" y="166"/>
                    <a:pt x="0" y="173"/>
                  </a:cubicBezTo>
                  <a:cubicBezTo>
                    <a:pt x="0" y="90"/>
                    <a:pt x="0" y="90"/>
                    <a:pt x="0" y="90"/>
                  </a:cubicBezTo>
                  <a:cubicBezTo>
                    <a:pt x="47" y="84"/>
                    <a:pt x="84" y="47"/>
                    <a:pt x="9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7">
              <a:extLst>
                <a:ext uri="{FF2B5EF4-FFF2-40B4-BE49-F238E27FC236}">
                  <a16:creationId xmlns:a16="http://schemas.microsoft.com/office/drawing/2014/main" id="{2252E87A-6A81-40D1-9461-95D5224F0B31}"/>
                </a:ext>
              </a:extLst>
            </p:cNvPr>
            <p:cNvSpPr>
              <a:spLocks/>
            </p:cNvSpPr>
            <p:nvPr/>
          </p:nvSpPr>
          <p:spPr bwMode="auto">
            <a:xfrm>
              <a:off x="6097894" y="2870200"/>
              <a:ext cx="520700" cy="515938"/>
            </a:xfrm>
            <a:custGeom>
              <a:avLst/>
              <a:gdLst>
                <a:gd name="T0" fmla="*/ 0 w 173"/>
                <a:gd name="T1" fmla="*/ 82 h 172"/>
                <a:gd name="T2" fmla="*/ 0 w 173"/>
                <a:gd name="T3" fmla="*/ 0 h 172"/>
                <a:gd name="T4" fmla="*/ 173 w 173"/>
                <a:gd name="T5" fmla="*/ 172 h 172"/>
                <a:gd name="T6" fmla="*/ 90 w 173"/>
                <a:gd name="T7" fmla="*/ 172 h 172"/>
                <a:gd name="T8" fmla="*/ 0 w 173"/>
                <a:gd name="T9" fmla="*/ 82 h 172"/>
              </a:gdLst>
              <a:ahLst/>
              <a:cxnLst>
                <a:cxn ang="0">
                  <a:pos x="T0" y="T1"/>
                </a:cxn>
                <a:cxn ang="0">
                  <a:pos x="T2" y="T3"/>
                </a:cxn>
                <a:cxn ang="0">
                  <a:pos x="T4" y="T5"/>
                </a:cxn>
                <a:cxn ang="0">
                  <a:pos x="T6" y="T7"/>
                </a:cxn>
                <a:cxn ang="0">
                  <a:pos x="T8" y="T9"/>
                </a:cxn>
              </a:cxnLst>
              <a:rect l="0" t="0" r="r" b="b"/>
              <a:pathLst>
                <a:path w="173" h="172">
                  <a:moveTo>
                    <a:pt x="0" y="82"/>
                  </a:moveTo>
                  <a:cubicBezTo>
                    <a:pt x="0" y="0"/>
                    <a:pt x="0" y="0"/>
                    <a:pt x="0" y="0"/>
                  </a:cubicBezTo>
                  <a:cubicBezTo>
                    <a:pt x="92" y="7"/>
                    <a:pt x="166" y="80"/>
                    <a:pt x="173" y="172"/>
                  </a:cubicBezTo>
                  <a:cubicBezTo>
                    <a:pt x="90" y="172"/>
                    <a:pt x="90" y="172"/>
                    <a:pt x="90" y="172"/>
                  </a:cubicBezTo>
                  <a:cubicBezTo>
                    <a:pt x="84" y="126"/>
                    <a:pt x="47" y="88"/>
                    <a:pt x="0"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8">
              <a:extLst>
                <a:ext uri="{FF2B5EF4-FFF2-40B4-BE49-F238E27FC236}">
                  <a16:creationId xmlns:a16="http://schemas.microsoft.com/office/drawing/2014/main" id="{ADBD0F45-41D0-4808-9E29-70A3C395B791}"/>
                </a:ext>
              </a:extLst>
            </p:cNvPr>
            <p:cNvSpPr>
              <a:spLocks/>
            </p:cNvSpPr>
            <p:nvPr/>
          </p:nvSpPr>
          <p:spPr bwMode="auto">
            <a:xfrm>
              <a:off x="5540375" y="2870200"/>
              <a:ext cx="515938" cy="515938"/>
            </a:xfrm>
            <a:custGeom>
              <a:avLst/>
              <a:gdLst>
                <a:gd name="T0" fmla="*/ 82 w 172"/>
                <a:gd name="T1" fmla="*/ 172 h 172"/>
                <a:gd name="T2" fmla="*/ 0 w 172"/>
                <a:gd name="T3" fmla="*/ 172 h 172"/>
                <a:gd name="T4" fmla="*/ 172 w 172"/>
                <a:gd name="T5" fmla="*/ 0 h 172"/>
                <a:gd name="T6" fmla="*/ 172 w 172"/>
                <a:gd name="T7" fmla="*/ 82 h 172"/>
                <a:gd name="T8" fmla="*/ 82 w 172"/>
                <a:gd name="T9" fmla="*/ 172 h 172"/>
              </a:gdLst>
              <a:ahLst/>
              <a:cxnLst>
                <a:cxn ang="0">
                  <a:pos x="T0" y="T1"/>
                </a:cxn>
                <a:cxn ang="0">
                  <a:pos x="T2" y="T3"/>
                </a:cxn>
                <a:cxn ang="0">
                  <a:pos x="T4" y="T5"/>
                </a:cxn>
                <a:cxn ang="0">
                  <a:pos x="T6" y="T7"/>
                </a:cxn>
                <a:cxn ang="0">
                  <a:pos x="T8" y="T9"/>
                </a:cxn>
              </a:cxnLst>
              <a:rect l="0" t="0" r="r" b="b"/>
              <a:pathLst>
                <a:path w="172" h="172">
                  <a:moveTo>
                    <a:pt x="82" y="172"/>
                  </a:moveTo>
                  <a:cubicBezTo>
                    <a:pt x="0" y="172"/>
                    <a:pt x="0" y="172"/>
                    <a:pt x="0" y="172"/>
                  </a:cubicBezTo>
                  <a:cubicBezTo>
                    <a:pt x="6" y="80"/>
                    <a:pt x="80" y="7"/>
                    <a:pt x="172" y="0"/>
                  </a:cubicBezTo>
                  <a:cubicBezTo>
                    <a:pt x="172" y="82"/>
                    <a:pt x="172" y="82"/>
                    <a:pt x="172" y="82"/>
                  </a:cubicBezTo>
                  <a:cubicBezTo>
                    <a:pt x="125" y="88"/>
                    <a:pt x="88" y="126"/>
                    <a:pt x="82" y="1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3" name="Oval 42">
            <a:extLst>
              <a:ext uri="{FF2B5EF4-FFF2-40B4-BE49-F238E27FC236}">
                <a16:creationId xmlns:a16="http://schemas.microsoft.com/office/drawing/2014/main" id="{3909FEA1-A857-481B-B125-62CF2F5E0BF5}"/>
              </a:ext>
              <a:ext uri="{C183D7F6-B498-43B3-948B-1728B52AA6E4}">
                <adec:decorative xmlns:adec="http://schemas.microsoft.com/office/drawing/2017/decorative" val="1"/>
              </a:ext>
            </a:extLst>
          </p:cNvPr>
          <p:cNvSpPr/>
          <p:nvPr/>
        </p:nvSpPr>
        <p:spPr>
          <a:xfrm>
            <a:off x="6937336" y="2123454"/>
            <a:ext cx="1052680" cy="10526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973138"/>
            <a:ext cx="8824913" cy="708025"/>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INDUSTRIES WE SERVE</a:t>
            </a:r>
            <a:endParaRPr lang="en-US" sz="3200" dirty="0">
              <a:latin typeface="+mj-lt"/>
            </a:endParaRPr>
          </a:p>
        </p:txBody>
      </p:sp>
      <p:sp>
        <p:nvSpPr>
          <p:cNvPr id="26" name="Oval 25">
            <a:extLst>
              <a:ext uri="{FF2B5EF4-FFF2-40B4-BE49-F238E27FC236}">
                <a16:creationId xmlns:a16="http://schemas.microsoft.com/office/drawing/2014/main" id="{32050594-ED75-4BD6-9F30-3FF422F2D107}"/>
              </a:ext>
              <a:ext uri="{C183D7F6-B498-43B3-948B-1728B52AA6E4}">
                <adec:decorative xmlns:adec="http://schemas.microsoft.com/office/drawing/2017/decorative" val="1"/>
              </a:ext>
            </a:extLst>
          </p:cNvPr>
          <p:cNvSpPr/>
          <p:nvPr/>
        </p:nvSpPr>
        <p:spPr>
          <a:xfrm>
            <a:off x="4173913" y="4615393"/>
            <a:ext cx="1052680" cy="10526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grpSp>
        <p:nvGrpSpPr>
          <p:cNvPr id="36" name="Group 35">
            <a:extLst>
              <a:ext uri="{FF2B5EF4-FFF2-40B4-BE49-F238E27FC236}">
                <a16:creationId xmlns:a16="http://schemas.microsoft.com/office/drawing/2014/main" id="{CF8A7EC5-3DC6-491A-B43F-24CA6DEFBE61}"/>
              </a:ext>
              <a:ext uri="{C183D7F6-B498-43B3-948B-1728B52AA6E4}">
                <adec:decorative xmlns:adec="http://schemas.microsoft.com/office/drawing/2017/decorative" val="1"/>
              </a:ext>
            </a:extLst>
          </p:cNvPr>
          <p:cNvGrpSpPr/>
          <p:nvPr/>
        </p:nvGrpSpPr>
        <p:grpSpPr>
          <a:xfrm>
            <a:off x="1441412" y="1224124"/>
            <a:ext cx="10039270" cy="4096248"/>
            <a:chOff x="1518248" y="1224124"/>
            <a:chExt cx="10039270" cy="4096248"/>
          </a:xfrm>
        </p:grpSpPr>
        <p:grpSp>
          <p:nvGrpSpPr>
            <p:cNvPr id="29" name="Group 28">
              <a:extLst>
                <a:ext uri="{FF2B5EF4-FFF2-40B4-BE49-F238E27FC236}">
                  <a16:creationId xmlns:a16="http://schemas.microsoft.com/office/drawing/2014/main" id="{17632067-409A-4C6C-9C61-655CF362D017}"/>
                </a:ext>
              </a:extLst>
            </p:cNvPr>
            <p:cNvGrpSpPr/>
            <p:nvPr/>
          </p:nvGrpSpPr>
          <p:grpSpPr>
            <a:xfrm>
              <a:off x="4468524" y="1224124"/>
              <a:ext cx="7088994" cy="1497221"/>
              <a:chOff x="4353706" y="1120913"/>
              <a:chExt cx="7088994" cy="1497221"/>
            </a:xfrm>
          </p:grpSpPr>
          <p:sp>
            <p:nvSpPr>
              <p:cNvPr id="30" name="TextBox 29">
                <a:extLst>
                  <a:ext uri="{FF2B5EF4-FFF2-40B4-BE49-F238E27FC236}">
                    <a16:creationId xmlns:a16="http://schemas.microsoft.com/office/drawing/2014/main" id="{1BF6ABAB-99E8-47DB-B0E7-7897C92C3938}"/>
                  </a:ext>
                </a:extLst>
              </p:cNvPr>
              <p:cNvSpPr txBox="1"/>
              <p:nvPr/>
            </p:nvSpPr>
            <p:spPr>
              <a:xfrm>
                <a:off x="8209472" y="2371913"/>
                <a:ext cx="3233228" cy="246221"/>
              </a:xfrm>
              <a:prstGeom prst="rect">
                <a:avLst/>
              </a:prstGeom>
              <a:noFill/>
            </p:spPr>
            <p:txBody>
              <a:bodyPr wrap="square" lIns="0" tIns="0" rIns="0" bIns="0" rtlCol="0">
                <a:spAutoFit/>
              </a:bodyPr>
              <a:lstStyle/>
              <a:p>
                <a:endParaRPr lang="en-US" sz="1600" dirty="0"/>
              </a:p>
            </p:txBody>
          </p:sp>
          <p:sp>
            <p:nvSpPr>
              <p:cNvPr id="31" name="TextBox 30">
                <a:extLst>
                  <a:ext uri="{FF2B5EF4-FFF2-40B4-BE49-F238E27FC236}">
                    <a16:creationId xmlns:a16="http://schemas.microsoft.com/office/drawing/2014/main" id="{1A8B7CBA-912D-4B48-A3A6-8510F1ACEF46}"/>
                  </a:ext>
                </a:extLst>
              </p:cNvPr>
              <p:cNvSpPr txBox="1"/>
              <p:nvPr/>
            </p:nvSpPr>
            <p:spPr>
              <a:xfrm>
                <a:off x="4353706" y="1120913"/>
                <a:ext cx="3233228" cy="246221"/>
              </a:xfrm>
              <a:prstGeom prst="rect">
                <a:avLst/>
              </a:prstGeom>
              <a:noFill/>
            </p:spPr>
            <p:txBody>
              <a:bodyPr wrap="square" lIns="0" tIns="0" rIns="0" bIns="0" rtlCol="0">
                <a:spAutoFit/>
              </a:bodyPr>
              <a:lstStyle/>
              <a:p>
                <a:pPr algn="ctr"/>
                <a:r>
                  <a:rPr lang="en-US" sz="1600" b="1" dirty="0"/>
                  <a:t>Mining</a:t>
                </a:r>
              </a:p>
            </p:txBody>
          </p:sp>
        </p:grpSp>
        <p:grpSp>
          <p:nvGrpSpPr>
            <p:cNvPr id="32" name="Group 31">
              <a:extLst>
                <a:ext uri="{FF2B5EF4-FFF2-40B4-BE49-F238E27FC236}">
                  <a16:creationId xmlns:a16="http://schemas.microsoft.com/office/drawing/2014/main" id="{D704045F-06DF-4855-BAA9-72DBCFFEC77E}"/>
                </a:ext>
              </a:extLst>
            </p:cNvPr>
            <p:cNvGrpSpPr/>
            <p:nvPr/>
          </p:nvGrpSpPr>
          <p:grpSpPr>
            <a:xfrm>
              <a:off x="7934406" y="2206130"/>
              <a:ext cx="3623112" cy="2023923"/>
              <a:chOff x="7934406" y="2206130"/>
              <a:chExt cx="3623112" cy="2023923"/>
            </a:xfrm>
          </p:grpSpPr>
          <p:sp>
            <p:nvSpPr>
              <p:cNvPr id="34" name="TextBox 33">
                <a:extLst>
                  <a:ext uri="{FF2B5EF4-FFF2-40B4-BE49-F238E27FC236}">
                    <a16:creationId xmlns:a16="http://schemas.microsoft.com/office/drawing/2014/main" id="{C843676A-60C6-4359-9F0F-B8AE0300D43B}"/>
                  </a:ext>
                </a:extLst>
              </p:cNvPr>
              <p:cNvSpPr txBox="1"/>
              <p:nvPr/>
            </p:nvSpPr>
            <p:spPr>
              <a:xfrm>
                <a:off x="8324290" y="3983832"/>
                <a:ext cx="3233228" cy="246221"/>
              </a:xfrm>
              <a:prstGeom prst="rect">
                <a:avLst/>
              </a:prstGeom>
              <a:noFill/>
            </p:spPr>
            <p:txBody>
              <a:bodyPr wrap="square" lIns="0" tIns="0" rIns="0" bIns="0" rtlCol="0">
                <a:spAutoFit/>
              </a:bodyPr>
              <a:lstStyle/>
              <a:p>
                <a:endParaRPr lang="en-US" sz="1600" dirty="0"/>
              </a:p>
            </p:txBody>
          </p:sp>
          <p:sp>
            <p:nvSpPr>
              <p:cNvPr id="35" name="TextBox 34">
                <a:extLst>
                  <a:ext uri="{FF2B5EF4-FFF2-40B4-BE49-F238E27FC236}">
                    <a16:creationId xmlns:a16="http://schemas.microsoft.com/office/drawing/2014/main" id="{22B1BDB2-A577-4B8C-86DE-9B1FA359B37E}"/>
                  </a:ext>
                </a:extLst>
              </p:cNvPr>
              <p:cNvSpPr txBox="1"/>
              <p:nvPr/>
            </p:nvSpPr>
            <p:spPr>
              <a:xfrm>
                <a:off x="7934406" y="2206130"/>
                <a:ext cx="2955513" cy="492443"/>
              </a:xfrm>
              <a:prstGeom prst="rect">
                <a:avLst/>
              </a:prstGeom>
              <a:noFill/>
            </p:spPr>
            <p:txBody>
              <a:bodyPr wrap="square" lIns="0" tIns="0" rIns="0" bIns="0" rtlCol="0">
                <a:spAutoFit/>
              </a:bodyPr>
              <a:lstStyle/>
              <a:p>
                <a:pPr algn="ctr"/>
                <a:r>
                  <a:rPr lang="en-US" sz="1600" b="1" dirty="0"/>
                  <a:t>Utility Network </a:t>
                </a:r>
              </a:p>
              <a:p>
                <a:pPr algn="ctr"/>
                <a:r>
                  <a:rPr lang="en-US" sz="1600" b="1" dirty="0"/>
                  <a:t>Management</a:t>
                </a:r>
              </a:p>
            </p:txBody>
          </p:sp>
        </p:grpSp>
        <p:grpSp>
          <p:nvGrpSpPr>
            <p:cNvPr id="37" name="Group 36">
              <a:extLst>
                <a:ext uri="{FF2B5EF4-FFF2-40B4-BE49-F238E27FC236}">
                  <a16:creationId xmlns:a16="http://schemas.microsoft.com/office/drawing/2014/main" id="{A044F10B-8F3E-4EA6-8911-9BACF6193C46}"/>
                </a:ext>
              </a:extLst>
            </p:cNvPr>
            <p:cNvGrpSpPr/>
            <p:nvPr/>
          </p:nvGrpSpPr>
          <p:grpSpPr>
            <a:xfrm>
              <a:off x="1588347" y="2176052"/>
              <a:ext cx="3233228" cy="404782"/>
              <a:chOff x="9009665" y="2072841"/>
              <a:chExt cx="3233228" cy="404782"/>
            </a:xfrm>
          </p:grpSpPr>
          <p:sp>
            <p:nvSpPr>
              <p:cNvPr id="38" name="TextBox 37">
                <a:extLst>
                  <a:ext uri="{FF2B5EF4-FFF2-40B4-BE49-F238E27FC236}">
                    <a16:creationId xmlns:a16="http://schemas.microsoft.com/office/drawing/2014/main" id="{5E98DE8D-D741-4A2E-A595-F7320F8BE839}"/>
                  </a:ext>
                </a:extLst>
              </p:cNvPr>
              <p:cNvSpPr txBox="1"/>
              <p:nvPr/>
            </p:nvSpPr>
            <p:spPr>
              <a:xfrm>
                <a:off x="9009665" y="2231402"/>
                <a:ext cx="3233228" cy="246221"/>
              </a:xfrm>
              <a:prstGeom prst="rect">
                <a:avLst/>
              </a:prstGeom>
              <a:noFill/>
            </p:spPr>
            <p:txBody>
              <a:bodyPr wrap="square" lIns="0" tIns="0" rIns="0" bIns="0" rtlCol="0">
                <a:spAutoFit/>
              </a:bodyPr>
              <a:lstStyle/>
              <a:p>
                <a:pPr algn="r"/>
                <a:endParaRPr lang="en-US" sz="1600" dirty="0"/>
              </a:p>
            </p:txBody>
          </p:sp>
          <p:sp>
            <p:nvSpPr>
              <p:cNvPr id="39" name="TextBox 38">
                <a:extLst>
                  <a:ext uri="{FF2B5EF4-FFF2-40B4-BE49-F238E27FC236}">
                    <a16:creationId xmlns:a16="http://schemas.microsoft.com/office/drawing/2014/main" id="{AEE0DDEB-94B0-4768-9871-27F6BE297153}"/>
                  </a:ext>
                </a:extLst>
              </p:cNvPr>
              <p:cNvSpPr txBox="1"/>
              <p:nvPr/>
            </p:nvSpPr>
            <p:spPr>
              <a:xfrm>
                <a:off x="9632834" y="2072841"/>
                <a:ext cx="2426970" cy="246221"/>
              </a:xfrm>
              <a:prstGeom prst="rect">
                <a:avLst/>
              </a:prstGeom>
              <a:noFill/>
            </p:spPr>
            <p:txBody>
              <a:bodyPr wrap="square" lIns="0" tIns="0" rIns="0" bIns="0" rtlCol="0">
                <a:spAutoFit/>
              </a:bodyPr>
              <a:lstStyle/>
              <a:p>
                <a:pPr algn="ctr"/>
                <a:r>
                  <a:rPr lang="en-US" sz="1600" b="1" dirty="0"/>
                  <a:t>Oil &amp; Gas</a:t>
                </a:r>
              </a:p>
            </p:txBody>
          </p:sp>
        </p:grpSp>
        <p:grpSp>
          <p:nvGrpSpPr>
            <p:cNvPr id="40" name="Group 39">
              <a:extLst>
                <a:ext uri="{FF2B5EF4-FFF2-40B4-BE49-F238E27FC236}">
                  <a16:creationId xmlns:a16="http://schemas.microsoft.com/office/drawing/2014/main" id="{37CFE83A-7B9A-4948-8C8F-A20544A4E3F8}"/>
                </a:ext>
              </a:extLst>
            </p:cNvPr>
            <p:cNvGrpSpPr/>
            <p:nvPr/>
          </p:nvGrpSpPr>
          <p:grpSpPr>
            <a:xfrm>
              <a:off x="1518248" y="3727798"/>
              <a:ext cx="2731624" cy="1592574"/>
              <a:chOff x="9054384" y="3727798"/>
              <a:chExt cx="2731624" cy="1592574"/>
            </a:xfrm>
          </p:grpSpPr>
          <p:sp>
            <p:nvSpPr>
              <p:cNvPr id="41" name="TextBox 40">
                <a:extLst>
                  <a:ext uri="{FF2B5EF4-FFF2-40B4-BE49-F238E27FC236}">
                    <a16:creationId xmlns:a16="http://schemas.microsoft.com/office/drawing/2014/main" id="{F0163476-7C3B-4403-BCBE-6E2197D4AF48}"/>
                  </a:ext>
                </a:extLst>
              </p:cNvPr>
              <p:cNvSpPr txBox="1"/>
              <p:nvPr/>
            </p:nvSpPr>
            <p:spPr>
              <a:xfrm>
                <a:off x="10264838" y="5074151"/>
                <a:ext cx="1521170" cy="246221"/>
              </a:xfrm>
              <a:prstGeom prst="rect">
                <a:avLst/>
              </a:prstGeom>
              <a:noFill/>
            </p:spPr>
            <p:txBody>
              <a:bodyPr wrap="square" lIns="0" tIns="0" rIns="0" bIns="0" rtlCol="0">
                <a:spAutoFit/>
              </a:bodyPr>
              <a:lstStyle/>
              <a:p>
                <a:pPr algn="ctr"/>
                <a:r>
                  <a:rPr lang="en-US" sz="1600" b="1" dirty="0"/>
                  <a:t>Agriculture</a:t>
                </a:r>
              </a:p>
            </p:txBody>
          </p:sp>
          <p:sp>
            <p:nvSpPr>
              <p:cNvPr id="42" name="TextBox 41">
                <a:extLst>
                  <a:ext uri="{FF2B5EF4-FFF2-40B4-BE49-F238E27FC236}">
                    <a16:creationId xmlns:a16="http://schemas.microsoft.com/office/drawing/2014/main" id="{3CC98909-5ABB-4A3D-BC52-5BB105E69483}"/>
                  </a:ext>
                </a:extLst>
              </p:cNvPr>
              <p:cNvSpPr txBox="1"/>
              <p:nvPr/>
            </p:nvSpPr>
            <p:spPr>
              <a:xfrm>
                <a:off x="9054384" y="3727798"/>
                <a:ext cx="2420907" cy="246221"/>
              </a:xfrm>
              <a:prstGeom prst="rect">
                <a:avLst/>
              </a:prstGeom>
              <a:noFill/>
            </p:spPr>
            <p:txBody>
              <a:bodyPr wrap="square" lIns="0" tIns="0" rIns="0" bIns="0" rtlCol="0">
                <a:spAutoFit/>
              </a:bodyPr>
              <a:lstStyle/>
              <a:p>
                <a:pPr algn="ctr"/>
                <a:r>
                  <a:rPr lang="en-US" sz="1600" b="1" dirty="0"/>
                  <a:t>E- Governance</a:t>
                </a:r>
              </a:p>
            </p:txBody>
          </p:sp>
        </p:grpSp>
      </p:grpSp>
      <p:sp>
        <p:nvSpPr>
          <p:cNvPr id="5" name="Oval 4"/>
          <p:cNvSpPr/>
          <p:nvPr/>
        </p:nvSpPr>
        <p:spPr>
          <a:xfrm>
            <a:off x="5525027" y="1627216"/>
            <a:ext cx="1076355" cy="1039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5557822" y="5237849"/>
            <a:ext cx="1076355" cy="1039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3627350" y="3419895"/>
            <a:ext cx="1076355" cy="1039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7319393" y="3436148"/>
            <a:ext cx="1076355" cy="1039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8" name="Rectangle 7"/>
          <p:cNvSpPr/>
          <p:nvPr/>
        </p:nvSpPr>
        <p:spPr>
          <a:xfrm>
            <a:off x="8690674" y="3634163"/>
            <a:ext cx="2018501" cy="763222"/>
          </a:xfrm>
          <a:prstGeom prst="rect">
            <a:avLst/>
          </a:prstGeom>
        </p:spPr>
        <p:txBody>
          <a:bodyPr wrap="none">
            <a:spAutoFit/>
          </a:bodyPr>
          <a:lstStyle/>
          <a:p>
            <a:pPr marR="0" lvl="0" algn="just">
              <a:lnSpc>
                <a:spcPct val="115000"/>
              </a:lnSpc>
              <a:spcBef>
                <a:spcPts val="1000"/>
              </a:spcBef>
              <a:spcAft>
                <a:spcPts val="0"/>
              </a:spcAft>
            </a:pPr>
            <a:r>
              <a:rPr lang="en-IN" sz="1600" b="1" dirty="0">
                <a:solidFill>
                  <a:srgbClr val="000000"/>
                </a:solidFill>
                <a:ea typeface="Lato"/>
                <a:cs typeface="Lato"/>
              </a:rPr>
              <a:t>Renewable Energy </a:t>
            </a:r>
          </a:p>
          <a:p>
            <a:pPr marR="0" lvl="0" algn="ctr">
              <a:lnSpc>
                <a:spcPct val="115000"/>
              </a:lnSpc>
              <a:spcBef>
                <a:spcPts val="1000"/>
              </a:spcBef>
              <a:spcAft>
                <a:spcPts val="0"/>
              </a:spcAft>
            </a:pPr>
            <a:r>
              <a:rPr lang="en-IN" sz="1600" b="1" dirty="0">
                <a:solidFill>
                  <a:srgbClr val="000000"/>
                </a:solidFill>
                <a:ea typeface="Lato"/>
                <a:cs typeface="Lato"/>
              </a:rPr>
              <a:t>Resources</a:t>
            </a:r>
            <a:endParaRPr lang="en-US" sz="1600" b="1" dirty="0">
              <a:effectLst/>
              <a:ea typeface="Noto Sans Symbols"/>
              <a:cs typeface="Noto Sans Symbols"/>
            </a:endParaRPr>
          </a:p>
        </p:txBody>
      </p:sp>
      <p:sp>
        <p:nvSpPr>
          <p:cNvPr id="9" name="Rectangle 8"/>
          <p:cNvSpPr/>
          <p:nvPr/>
        </p:nvSpPr>
        <p:spPr>
          <a:xfrm>
            <a:off x="4993165" y="6420019"/>
            <a:ext cx="2205668" cy="762773"/>
          </a:xfrm>
          <a:prstGeom prst="rect">
            <a:avLst/>
          </a:prstGeom>
        </p:spPr>
        <p:txBody>
          <a:bodyPr wrap="none">
            <a:spAutoFit/>
          </a:bodyPr>
          <a:lstStyle/>
          <a:p>
            <a:pPr algn="just">
              <a:lnSpc>
                <a:spcPct val="115000"/>
              </a:lnSpc>
              <a:spcBef>
                <a:spcPts val="1000"/>
              </a:spcBef>
            </a:pPr>
            <a:r>
              <a:rPr lang="en-IN" sz="1600" b="1" dirty="0"/>
              <a:t>Military and Surveillance</a:t>
            </a:r>
            <a:endParaRPr lang="en-US" sz="1600" b="1" dirty="0"/>
          </a:p>
          <a:p>
            <a:pPr marR="0" lvl="0" algn="just">
              <a:lnSpc>
                <a:spcPct val="115000"/>
              </a:lnSpc>
              <a:spcBef>
                <a:spcPts val="1000"/>
              </a:spcBef>
              <a:spcAft>
                <a:spcPts val="0"/>
              </a:spcAft>
            </a:pPr>
            <a:endParaRPr lang="en-US" sz="1600" dirty="0">
              <a:effectLst/>
              <a:latin typeface="Noto Sans Symbols"/>
              <a:ea typeface="Noto Sans Symbols"/>
              <a:cs typeface="Noto Sans Symbols"/>
            </a:endParaRPr>
          </a:p>
        </p:txBody>
      </p:sp>
      <p:sp>
        <p:nvSpPr>
          <p:cNvPr id="12" name="Rectangle 11"/>
          <p:cNvSpPr/>
          <p:nvPr/>
        </p:nvSpPr>
        <p:spPr>
          <a:xfrm>
            <a:off x="8272644" y="5270398"/>
            <a:ext cx="2049427" cy="658642"/>
          </a:xfrm>
          <a:prstGeom prst="rect">
            <a:avLst/>
          </a:prstGeom>
        </p:spPr>
        <p:txBody>
          <a:bodyPr wrap="square">
            <a:spAutoFit/>
          </a:bodyPr>
          <a:lstStyle/>
          <a:p>
            <a:pPr algn="just">
              <a:lnSpc>
                <a:spcPct val="115000"/>
              </a:lnSpc>
            </a:pPr>
            <a:r>
              <a:rPr lang="en-IN" sz="1600" b="1" dirty="0"/>
              <a:t>Health &amp; Sanitation</a:t>
            </a:r>
            <a:endParaRPr lang="en-US" sz="1600" b="1" dirty="0"/>
          </a:p>
          <a:p>
            <a:pPr marR="0" lvl="0" algn="just">
              <a:lnSpc>
                <a:spcPct val="115000"/>
              </a:lnSpc>
              <a:spcBef>
                <a:spcPts val="0"/>
              </a:spcBef>
              <a:spcAft>
                <a:spcPts val="0"/>
              </a:spcAft>
            </a:pPr>
            <a:endParaRPr lang="en-US" sz="1600" dirty="0">
              <a:effectLst/>
              <a:latin typeface="Noto Sans Symbols"/>
              <a:ea typeface="Noto Sans Symbols"/>
              <a:cs typeface="Noto Sans Symbols"/>
            </a:endParaRPr>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82149" y="5497915"/>
            <a:ext cx="537989" cy="537989"/>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1292" y="4810645"/>
            <a:ext cx="606294" cy="60629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33384" y="3634163"/>
            <a:ext cx="679305" cy="679305"/>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92853" y="1866173"/>
            <a:ext cx="606292" cy="606292"/>
          </a:xfrm>
          <a:prstGeom prst="rect">
            <a:avLst/>
          </a:prstGeom>
        </p:spPr>
      </p:pic>
      <p:pic>
        <p:nvPicPr>
          <p:cNvPr id="33" name="Picture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2704" y="3670413"/>
            <a:ext cx="596101" cy="596101"/>
          </a:xfrm>
          <a:prstGeom prst="rect">
            <a:avLst/>
          </a:prstGeom>
        </p:spPr>
      </p:pic>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83881" y="2431151"/>
            <a:ext cx="405104" cy="405104"/>
          </a:xfrm>
          <a:prstGeom prst="rect">
            <a:avLst/>
          </a:prstGeom>
        </p:spPr>
      </p:pic>
      <p:sp>
        <p:nvSpPr>
          <p:cNvPr id="49" name="Oval 48"/>
          <p:cNvSpPr/>
          <p:nvPr/>
        </p:nvSpPr>
        <p:spPr>
          <a:xfrm>
            <a:off x="6931221" y="4777737"/>
            <a:ext cx="1067054" cy="9798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246942" y="5051825"/>
            <a:ext cx="421237" cy="421237"/>
          </a:xfrm>
          <a:prstGeom prst="rect">
            <a:avLst/>
          </a:prstGeom>
        </p:spPr>
      </p:pic>
      <p:sp>
        <p:nvSpPr>
          <p:cNvPr id="65" name="Oval 64">
            <a:extLst>
              <a:ext uri="{FF2B5EF4-FFF2-40B4-BE49-F238E27FC236}">
                <a16:creationId xmlns:a16="http://schemas.microsoft.com/office/drawing/2014/main" id="{32050594-ED75-4BD6-9F30-3FF422F2D107}"/>
              </a:ext>
              <a:ext uri="{C183D7F6-B498-43B3-948B-1728B52AA6E4}">
                <adec:decorative xmlns:adec="http://schemas.microsoft.com/office/drawing/2017/decorative" val="1"/>
              </a:ext>
            </a:extLst>
          </p:cNvPr>
          <p:cNvSpPr/>
          <p:nvPr/>
        </p:nvSpPr>
        <p:spPr>
          <a:xfrm>
            <a:off x="4226274" y="1950109"/>
            <a:ext cx="1052680" cy="10526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pic>
        <p:nvPicPr>
          <p:cNvPr id="66" name="Picture 6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4556616" y="2277457"/>
            <a:ext cx="353549" cy="353549"/>
          </a:xfrm>
          <a:prstGeom prst="rect">
            <a:avLst/>
          </a:prstGeom>
        </p:spPr>
      </p:pic>
    </p:spTree>
    <p:extLst>
      <p:ext uri="{BB962C8B-B14F-4D97-AF65-F5344CB8AC3E}">
        <p14:creationId xmlns:p14="http://schemas.microsoft.com/office/powerpoint/2010/main" val="3875146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cs typeface="Calibri" panose="020F0502020204030204" pitchFamily="34" charset="0"/>
              </a:rPr>
              <a:t>Benefits</a:t>
            </a:r>
          </a:p>
        </p:txBody>
      </p:sp>
      <p:sp>
        <p:nvSpPr>
          <p:cNvPr id="3" name="Content Placeholder 2"/>
          <p:cNvSpPr>
            <a:spLocks noGrp="1"/>
          </p:cNvSpPr>
          <p:nvPr>
            <p:ph idx="1"/>
          </p:nvPr>
        </p:nvSpPr>
        <p:spPr>
          <a:xfrm>
            <a:off x="510920" y="1481756"/>
            <a:ext cx="11392677" cy="3629608"/>
          </a:xfrm>
        </p:spPr>
        <p:txBody>
          <a:bodyPr>
            <a:normAutofit/>
          </a:bodyPr>
          <a:lstStyle/>
          <a:p>
            <a:pPr>
              <a:buFont typeface="Wingdings" panose="05000000000000000000" pitchFamily="2" charset="2"/>
              <a:buChar char="Ø"/>
            </a:pPr>
            <a:r>
              <a:rPr lang="en-US" sz="1800" dirty="0">
                <a:latin typeface="Calibri" panose="020F0502020204030204" pitchFamily="34" charset="0"/>
                <a:cs typeface="Calibri" panose="020F0502020204030204" pitchFamily="34" charset="0"/>
              </a:rPr>
              <a:t>Survey cost reduction by 75%</a:t>
            </a:r>
          </a:p>
          <a:p>
            <a:pPr>
              <a:buFont typeface="Wingdings" panose="05000000000000000000" pitchFamily="2" charset="2"/>
              <a:buChar char="Ø"/>
            </a:pPr>
            <a:r>
              <a:rPr lang="en-IN" dirty="0">
                <a:latin typeface="Calibri" panose="020F0502020204030204" pitchFamily="34" charset="0"/>
                <a:cs typeface="Calibri" panose="020F0502020204030204" pitchFamily="34" charset="0"/>
              </a:rPr>
              <a:t>Net-Profit Growth by 50%</a:t>
            </a:r>
            <a:endParaRPr lang="en-IN" sz="1800" dirty="0">
              <a:latin typeface="Calibri" panose="020F0502020204030204" pitchFamily="34" charset="0"/>
              <a:cs typeface="Calibri" panose="020F0502020204030204" pitchFamily="34" charset="0"/>
            </a:endParaRPr>
          </a:p>
          <a:p>
            <a:pPr>
              <a:buFont typeface="Wingdings" panose="05000000000000000000" pitchFamily="2" charset="2"/>
              <a:buChar char="Ø"/>
            </a:pPr>
            <a:r>
              <a:rPr lang="en-IN" dirty="0">
                <a:latin typeface="Calibri" panose="020F0502020204030204" pitchFamily="34" charset="0"/>
                <a:cs typeface="Calibri" panose="020F0502020204030204" pitchFamily="34" charset="0"/>
              </a:rPr>
              <a:t>Surveying and processing time decreased by 90%</a:t>
            </a:r>
          </a:p>
        </p:txBody>
      </p:sp>
    </p:spTree>
    <p:extLst>
      <p:ext uri="{BB962C8B-B14F-4D97-AF65-F5344CB8AC3E}">
        <p14:creationId xmlns:p14="http://schemas.microsoft.com/office/powerpoint/2010/main" val="3133546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081" y="169304"/>
            <a:ext cx="8596668" cy="1320800"/>
          </a:xfrm>
        </p:spPr>
        <p:txBody>
          <a:bodyPr>
            <a:normAutofit/>
          </a:bodyPr>
          <a:lstStyle/>
          <a:p>
            <a:pPr algn="ctr"/>
            <a:r>
              <a:rPr lang="en-US" sz="3200" dirty="0">
                <a:cs typeface="Calibri" panose="020F0502020204030204" pitchFamily="34" charset="0"/>
              </a:rPr>
              <a:t>Business Model</a:t>
            </a:r>
          </a:p>
        </p:txBody>
      </p:sp>
      <p:sp>
        <p:nvSpPr>
          <p:cNvPr id="3" name="Content Placeholder 2"/>
          <p:cNvSpPr>
            <a:spLocks noGrp="1"/>
          </p:cNvSpPr>
          <p:nvPr>
            <p:ph idx="1"/>
          </p:nvPr>
        </p:nvSpPr>
        <p:spPr/>
        <p:txBody>
          <a:bodyPr>
            <a:normAutofit/>
          </a:bodyPr>
          <a:lstStyle/>
          <a:p>
            <a:pPr marL="0" indent="0">
              <a:buNone/>
            </a:pPr>
            <a:endParaRPr lang="en-US" sz="1600" dirty="0">
              <a:latin typeface="+mj-lt"/>
            </a:endParaRPr>
          </a:p>
          <a:p>
            <a:pPr marL="0" indent="0">
              <a:buNone/>
            </a:pPr>
            <a:endParaRPr lang="en-US" sz="1600" dirty="0">
              <a:latin typeface="+mj-lt"/>
            </a:endParaRPr>
          </a:p>
        </p:txBody>
      </p:sp>
      <p:graphicFrame>
        <p:nvGraphicFramePr>
          <p:cNvPr id="4" name="Table 3"/>
          <p:cNvGraphicFramePr>
            <a:graphicFrameLocks noGrp="1"/>
          </p:cNvGraphicFramePr>
          <p:nvPr>
            <p:extLst>
              <p:ext uri="{D42A27DB-BD31-4B8C-83A1-F6EECF244321}">
                <p14:modId xmlns:p14="http://schemas.microsoft.com/office/powerpoint/2010/main" val="1915217451"/>
              </p:ext>
            </p:extLst>
          </p:nvPr>
        </p:nvGraphicFramePr>
        <p:xfrm>
          <a:off x="585927" y="1901609"/>
          <a:ext cx="9357064" cy="1010920"/>
        </p:xfrm>
        <a:graphic>
          <a:graphicData uri="http://schemas.openxmlformats.org/drawingml/2006/table">
            <a:tbl>
              <a:tblPr firstRow="1" bandRow="1">
                <a:tableStyleId>{5C22544A-7EE6-4342-B048-85BDC9FD1C3A}</a:tableStyleId>
              </a:tblPr>
              <a:tblGrid>
                <a:gridCol w="2459114">
                  <a:extLst>
                    <a:ext uri="{9D8B030D-6E8A-4147-A177-3AD203B41FA5}">
                      <a16:colId xmlns:a16="http://schemas.microsoft.com/office/drawing/2014/main" val="20000"/>
                    </a:ext>
                  </a:extLst>
                </a:gridCol>
                <a:gridCol w="2334827">
                  <a:extLst>
                    <a:ext uri="{9D8B030D-6E8A-4147-A177-3AD203B41FA5}">
                      <a16:colId xmlns:a16="http://schemas.microsoft.com/office/drawing/2014/main" val="20001"/>
                    </a:ext>
                  </a:extLst>
                </a:gridCol>
                <a:gridCol w="2283823">
                  <a:extLst>
                    <a:ext uri="{9D8B030D-6E8A-4147-A177-3AD203B41FA5}">
                      <a16:colId xmlns:a16="http://schemas.microsoft.com/office/drawing/2014/main" val="20002"/>
                    </a:ext>
                  </a:extLst>
                </a:gridCol>
                <a:gridCol w="2279300">
                  <a:extLst>
                    <a:ext uri="{9D8B030D-6E8A-4147-A177-3AD203B41FA5}">
                      <a16:colId xmlns:a16="http://schemas.microsoft.com/office/drawing/2014/main" val="20003"/>
                    </a:ext>
                  </a:extLst>
                </a:gridCol>
              </a:tblGrid>
              <a:tr h="0">
                <a:tc>
                  <a:txBody>
                    <a:bodyPr/>
                    <a:lstStyle/>
                    <a:p>
                      <a:pPr algn="ctr"/>
                      <a:r>
                        <a:rPr lang="en-US" dirty="0"/>
                        <a:t>Basic Model (For SMEs)</a:t>
                      </a:r>
                      <a:endParaRPr lang="en-IN" dirty="0"/>
                    </a:p>
                  </a:txBody>
                  <a:tcPr/>
                </a:tc>
                <a:tc>
                  <a:txBody>
                    <a:bodyPr/>
                    <a:lstStyle/>
                    <a:p>
                      <a:pPr algn="ctr"/>
                      <a:r>
                        <a:rPr lang="en-IN" dirty="0"/>
                        <a:t>Pay As You Go</a:t>
                      </a:r>
                    </a:p>
                  </a:txBody>
                  <a:tcPr/>
                </a:tc>
                <a:tc>
                  <a:txBody>
                    <a:bodyPr/>
                    <a:lstStyle/>
                    <a:p>
                      <a:pPr algn="ctr"/>
                      <a:r>
                        <a:rPr lang="en-US" dirty="0"/>
                        <a:t>Enterprise Model</a:t>
                      </a:r>
                      <a:endParaRPr lang="en-IN" dirty="0"/>
                    </a:p>
                  </a:txBody>
                  <a:tcPr/>
                </a:tc>
                <a:tc>
                  <a:txBody>
                    <a:bodyPr/>
                    <a:lstStyle/>
                    <a:p>
                      <a:pPr algn="ctr"/>
                      <a:r>
                        <a:rPr lang="en-US" dirty="0"/>
                        <a:t>Lifetime License</a:t>
                      </a:r>
                      <a:endParaRPr lang="en-IN" dirty="0"/>
                    </a:p>
                  </a:txBody>
                  <a:tcPr/>
                </a:tc>
                <a:extLst>
                  <a:ext uri="{0D108BD9-81ED-4DB2-BD59-A6C34878D82A}">
                    <a16:rowId xmlns:a16="http://schemas.microsoft.com/office/drawing/2014/main" val="10000"/>
                  </a:ext>
                </a:extLst>
              </a:tr>
              <a:tr h="370840">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106507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2E46A-5A50-403E-B4F6-F95DB91FF8EC}"/>
              </a:ext>
            </a:extLst>
          </p:cNvPr>
          <p:cNvSpPr>
            <a:spLocks noGrp="1"/>
          </p:cNvSpPr>
          <p:nvPr>
            <p:ph type="title"/>
          </p:nvPr>
        </p:nvSpPr>
        <p:spPr/>
        <p:txBody>
          <a:bodyPr/>
          <a:lstStyle/>
          <a:p>
            <a:r>
              <a:rPr lang="en-US" dirty="0"/>
              <a:t>NEXT VERSION UPDATES</a:t>
            </a:r>
          </a:p>
        </p:txBody>
      </p:sp>
      <p:sp>
        <p:nvSpPr>
          <p:cNvPr id="3" name="Content Placeholder 2">
            <a:extLst>
              <a:ext uri="{FF2B5EF4-FFF2-40B4-BE49-F238E27FC236}">
                <a16:creationId xmlns:a16="http://schemas.microsoft.com/office/drawing/2014/main" id="{2C5A90E3-44C8-4764-8D4B-DE45EDD6CB1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16241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2E46A-5A50-403E-B4F6-F95DB91FF8EC}"/>
              </a:ext>
            </a:extLst>
          </p:cNvPr>
          <p:cNvSpPr>
            <a:spLocks noGrp="1"/>
          </p:cNvSpPr>
          <p:nvPr>
            <p:ph type="title"/>
          </p:nvPr>
        </p:nvSpPr>
        <p:spPr/>
        <p:txBody>
          <a:bodyPr/>
          <a:lstStyle/>
          <a:p>
            <a:r>
              <a:rPr lang="en-US" dirty="0"/>
              <a:t>Screen Shots – Main Page</a:t>
            </a:r>
          </a:p>
        </p:txBody>
      </p:sp>
      <p:pic>
        <p:nvPicPr>
          <p:cNvPr id="5" name="Content Placeholder 4">
            <a:extLst>
              <a:ext uri="{FF2B5EF4-FFF2-40B4-BE49-F238E27FC236}">
                <a16:creationId xmlns:a16="http://schemas.microsoft.com/office/drawing/2014/main" id="{FDC6E05E-C1FE-47D9-A622-CA184B1822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998" y="1488281"/>
            <a:ext cx="8425340" cy="3881437"/>
          </a:xfrm>
        </p:spPr>
      </p:pic>
    </p:spTree>
    <p:extLst>
      <p:ext uri="{BB962C8B-B14F-4D97-AF65-F5344CB8AC3E}">
        <p14:creationId xmlns:p14="http://schemas.microsoft.com/office/powerpoint/2010/main" val="2207629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2E46A-5A50-403E-B4F6-F95DB91FF8EC}"/>
              </a:ext>
            </a:extLst>
          </p:cNvPr>
          <p:cNvSpPr>
            <a:spLocks noGrp="1"/>
          </p:cNvSpPr>
          <p:nvPr>
            <p:ph type="title"/>
          </p:nvPr>
        </p:nvSpPr>
        <p:spPr/>
        <p:txBody>
          <a:bodyPr/>
          <a:lstStyle/>
          <a:p>
            <a:r>
              <a:rPr lang="en-US" dirty="0"/>
              <a:t>Screen Shots – Elevation Profile (step 1) </a:t>
            </a:r>
          </a:p>
        </p:txBody>
      </p:sp>
      <p:pic>
        <p:nvPicPr>
          <p:cNvPr id="7" name="Content Placeholder 6">
            <a:extLst>
              <a:ext uri="{FF2B5EF4-FFF2-40B4-BE49-F238E27FC236}">
                <a16:creationId xmlns:a16="http://schemas.microsoft.com/office/drawing/2014/main" id="{93992DE3-8653-40FE-8882-B46F3BA66E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0127" y="2160588"/>
            <a:ext cx="8551783" cy="3881437"/>
          </a:xfrm>
        </p:spPr>
      </p:pic>
    </p:spTree>
    <p:extLst>
      <p:ext uri="{BB962C8B-B14F-4D97-AF65-F5344CB8AC3E}">
        <p14:creationId xmlns:p14="http://schemas.microsoft.com/office/powerpoint/2010/main" val="397702340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449</Words>
  <Application>Microsoft Office PowerPoint</Application>
  <PresentationFormat>Widescreen</PresentationFormat>
  <Paragraphs>61</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Noto Sans Symbols</vt:lpstr>
      <vt:lpstr>Trebuchet MS</vt:lpstr>
      <vt:lpstr>Wingdings</vt:lpstr>
      <vt:lpstr>Wingdings 3</vt:lpstr>
      <vt:lpstr>Facet</vt:lpstr>
      <vt:lpstr>Balanced scorecard slide 1</vt:lpstr>
      <vt:lpstr>PRODUCT INTRODUCTION</vt:lpstr>
      <vt:lpstr>KEY FEATURES</vt:lpstr>
      <vt:lpstr>Balanced scorecard slide 2</vt:lpstr>
      <vt:lpstr>Benefits</vt:lpstr>
      <vt:lpstr>Business Model</vt:lpstr>
      <vt:lpstr>NEXT VERSION UPDATES</vt:lpstr>
      <vt:lpstr>Screen Shots – Main Page</vt:lpstr>
      <vt:lpstr>Screen Shots – Elevation Profile (step 1) </vt:lpstr>
      <vt:lpstr>Screen Shots – Elevation Profile (step 2) </vt:lpstr>
      <vt:lpstr>Screen Shots – Volumetric Calculation </vt:lpstr>
      <vt:lpstr>PowerPoint Presentation</vt:lpstr>
      <vt:lpstr>PowerPoint Presentation</vt:lpstr>
      <vt:lpstr>Balanced scorecard 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2019-04-17T06:18:52Z</dcterms:created>
  <dcterms:modified xsi:type="dcterms:W3CDTF">2021-04-23T11:40:02Z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2018-11-28T18:24:19.6333999Z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